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6"/>
  </p:notesMasterIdLst>
  <p:sldIdLst>
    <p:sldId id="256" r:id="rId2"/>
    <p:sldId id="257" r:id="rId3"/>
    <p:sldId id="258" r:id="rId4"/>
    <p:sldId id="259" r:id="rId5"/>
    <p:sldId id="260" r:id="rId6"/>
    <p:sldId id="261" r:id="rId7"/>
    <p:sldId id="262" r:id="rId8"/>
    <p:sldId id="288" r:id="rId9"/>
    <p:sldId id="287" r:id="rId10"/>
    <p:sldId id="289" r:id="rId11"/>
    <p:sldId id="263" r:id="rId12"/>
    <p:sldId id="264" r:id="rId13"/>
    <p:sldId id="265" r:id="rId14"/>
    <p:sldId id="294" r:id="rId15"/>
    <p:sldId id="290" r:id="rId16"/>
    <p:sldId id="293" r:id="rId17"/>
    <p:sldId id="266" r:id="rId18"/>
    <p:sldId id="292" r:id="rId19"/>
    <p:sldId id="267" r:id="rId20"/>
    <p:sldId id="269" r:id="rId21"/>
    <p:sldId id="297" r:id="rId22"/>
    <p:sldId id="271" r:id="rId23"/>
    <p:sldId id="270" r:id="rId24"/>
    <p:sldId id="268" r:id="rId25"/>
    <p:sldId id="272" r:id="rId26"/>
    <p:sldId id="273" r:id="rId27"/>
    <p:sldId id="300" r:id="rId28"/>
    <p:sldId id="274" r:id="rId29"/>
    <p:sldId id="275" r:id="rId30"/>
    <p:sldId id="276" r:id="rId31"/>
    <p:sldId id="301" r:id="rId32"/>
    <p:sldId id="295" r:id="rId33"/>
    <p:sldId id="296" r:id="rId34"/>
    <p:sldId id="278" r:id="rId35"/>
    <p:sldId id="279" r:id="rId36"/>
    <p:sldId id="280" r:id="rId37"/>
    <p:sldId id="282" r:id="rId38"/>
    <p:sldId id="281" r:id="rId39"/>
    <p:sldId id="283" r:id="rId40"/>
    <p:sldId id="284" r:id="rId41"/>
    <p:sldId id="298" r:id="rId42"/>
    <p:sldId id="302" r:id="rId43"/>
    <p:sldId id="286" r:id="rId44"/>
    <p:sldId id="29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562" autoAdjust="0"/>
  </p:normalViewPr>
  <p:slideViewPr>
    <p:cSldViewPr>
      <p:cViewPr varScale="1">
        <p:scale>
          <a:sx n="64" d="100"/>
          <a:sy n="64" d="100"/>
        </p:scale>
        <p:origin x="32" y="140"/>
      </p:cViewPr>
      <p:guideLst>
        <p:guide orient="horz" pos="2160"/>
        <p:guide pos="2880"/>
      </p:guideLst>
    </p:cSldViewPr>
  </p:slideViewPr>
  <p:outlineViewPr>
    <p:cViewPr>
      <p:scale>
        <a:sx n="33" d="100"/>
        <a:sy n="33" d="100"/>
      </p:scale>
      <p:origin x="48" y="1605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C84B35-28EB-4CF2-B3B2-D623E581D6A9}" type="datetimeFigureOut">
              <a:rPr lang="en-US" smtClean="0"/>
              <a:t>3/5/2018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247EB7-4722-4B73-BE43-EDF6A6D6301E}" type="slidenum">
              <a:rPr lang="en-US" smtClean="0"/>
              <a:t>‹#›</a:t>
            </a:fld>
            <a:endParaRPr lang="en-US"/>
          </a:p>
        </p:txBody>
      </p:sp>
    </p:spTree>
    <p:extLst>
      <p:ext uri="{BB962C8B-B14F-4D97-AF65-F5344CB8AC3E}">
        <p14:creationId xmlns:p14="http://schemas.microsoft.com/office/powerpoint/2010/main" val="2300617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1</a:t>
            </a:fld>
            <a:endParaRPr lang="en-US"/>
          </a:p>
        </p:txBody>
      </p:sp>
    </p:spTree>
    <p:extLst>
      <p:ext uri="{BB962C8B-B14F-4D97-AF65-F5344CB8AC3E}">
        <p14:creationId xmlns:p14="http://schemas.microsoft.com/office/powerpoint/2010/main" val="4007919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how do I know what the relationships are for my Employee Database? For that I need to go back to the narrative. The second paragraph describes "business rules", that is, how the business actually works. I'll repeat the paragraph here.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 employee can have multiple jobs over time, (</a:t>
            </a:r>
            <a:r>
              <a:rPr lang="en-US" sz="1200" kern="1200" dirty="0" err="1">
                <a:solidFill>
                  <a:schemeClr val="tx1"/>
                </a:solidFill>
                <a:effectLst/>
                <a:latin typeface="+mn-lt"/>
                <a:ea typeface="+mn-ea"/>
                <a:cs typeface="+mn-cs"/>
              </a:rPr>
              <a:t>ie</a:t>
            </a:r>
            <a:r>
              <a:rPr lang="en-US" sz="1200" kern="1200" dirty="0">
                <a:solidFill>
                  <a:schemeClr val="tx1"/>
                </a:solidFill>
                <a:effectLst/>
                <a:latin typeface="+mn-lt"/>
                <a:ea typeface="+mn-ea"/>
                <a:cs typeface="+mn-cs"/>
              </a:rPr>
              <a:t>, Analyst, Sr. Analyst, QA Administrator). Employees can also earn certifications necessary for their job. </a:t>
            </a:r>
          </a:p>
          <a:p>
            <a:r>
              <a:rPr lang="en-US" sz="1200" kern="1200" dirty="0">
                <a:solidFill>
                  <a:schemeClr val="tx1"/>
                </a:solidFill>
                <a:effectLst/>
                <a:latin typeface="+mn-lt"/>
                <a:ea typeface="+mn-ea"/>
                <a:cs typeface="+mn-cs"/>
              </a:rPr>
              <a:t>From this I can write out the relationships in full sentences, and I find it useful to write them in both directions. For instance, from the narrative, I can say:</a:t>
            </a: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25</a:t>
            </a:fld>
            <a:endParaRPr lang="en-US"/>
          </a:p>
        </p:txBody>
      </p:sp>
    </p:spTree>
    <p:extLst>
      <p:ext uri="{BB962C8B-B14F-4D97-AF65-F5344CB8AC3E}">
        <p14:creationId xmlns:p14="http://schemas.microsoft.com/office/powerpoint/2010/main" val="864015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Unfortunately, I'm not done yet, for two reasons: 1) many-to-many relationships cannot be directly implemented in a relational database, and 2) I still have an unassigned attribute. So first I'll rationalize the many-to-many relationship and then take another look.</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To rationalize a many-to-many relationship between two tables, you create a third table -- an "intersection" or "linking" table. Then you create one-to-many relationships between the linking table and each of the main tables, with the "many-side" of both relationships on the linking table.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you can see above, Employee and Certifications have a many-to-many relationship, so I need to create a new entity (Employee/Certifications). Sometimes linking tables have logical names. Other times, they don't. In that case, I simply combine the names of the base tables. </a:t>
            </a: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30</a:t>
            </a:fld>
            <a:endParaRPr lang="en-US"/>
          </a:p>
        </p:txBody>
      </p:sp>
    </p:spTree>
    <p:extLst>
      <p:ext uri="{BB962C8B-B14F-4D97-AF65-F5344CB8AC3E}">
        <p14:creationId xmlns:p14="http://schemas.microsoft.com/office/powerpoint/2010/main" val="467308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Unfortunately, I'm not done yet, for two reasons: 1) many-to-many relationships cannot be directly implemented in a relational database, and 2) I still have an unassigned attribute. So first I'll rationalize the many-to-many relationship and then take another look.</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To rationalize a many-to-many relationship between two tables, you create a third table -- an "intersection" or "linking" table. Then you create one-to-many relationships between the linking table and each of the main tables, with the "many-side" of both relationships on the linking table.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you can see above, Employee and Certifications have a many-to-many relationship, so I need to create a new entity (Employee/Certifications). Sometimes linking tables have logical names. Other times, they don't. In that case, I simply combine the names of the base tables. </a:t>
            </a: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31</a:t>
            </a:fld>
            <a:endParaRPr lang="en-US"/>
          </a:p>
        </p:txBody>
      </p:sp>
    </p:spTree>
    <p:extLst>
      <p:ext uri="{BB962C8B-B14F-4D97-AF65-F5344CB8AC3E}">
        <p14:creationId xmlns:p14="http://schemas.microsoft.com/office/powerpoint/2010/main" val="4265996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br>
              <a:rPr lang="en-US" sz="120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32</a:t>
            </a:fld>
            <a:endParaRPr lang="en-US"/>
          </a:p>
        </p:txBody>
      </p:sp>
    </p:spTree>
    <p:extLst>
      <p:ext uri="{BB962C8B-B14F-4D97-AF65-F5344CB8AC3E}">
        <p14:creationId xmlns:p14="http://schemas.microsoft.com/office/powerpoint/2010/main" val="16996269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Now that I've got all the relationships between my entities identified and assigned all the attributes, I can put it all into one diagram.</a:t>
            </a: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35</a:t>
            </a:fld>
            <a:endParaRPr lang="en-US"/>
          </a:p>
        </p:txBody>
      </p:sp>
    </p:spTree>
    <p:extLst>
      <p:ext uri="{BB962C8B-B14F-4D97-AF65-F5344CB8AC3E}">
        <p14:creationId xmlns:p14="http://schemas.microsoft.com/office/powerpoint/2010/main" val="25944103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3</a:t>
            </a:fld>
            <a:endParaRPr lang="en-US"/>
          </a:p>
        </p:txBody>
      </p:sp>
    </p:spTree>
    <p:extLst>
      <p:ext uri="{BB962C8B-B14F-4D97-AF65-F5344CB8AC3E}">
        <p14:creationId xmlns:p14="http://schemas.microsoft.com/office/powerpoint/2010/main" val="1189453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There are many ways to represent data. Some of the most common are: spreadsheets, flat files, and relational databases. Each of these ways have their own advantages and disadvantages.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Unfortunately, this requires storing a lot of redundant data. What's the big deal? It's only a couple of fields, right? But that's only in the example shown. What if we were storing all of the demographic data (name, address, phone, city, state, etc.) for a lot of people? This would waste a lot of storage capacity.</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But wasted storage is not the worst problem. What if the SSN of Gina Fawn's first record was changed to 215-87-7854? Perhaps this was through operator error or maybe a programmatic update. It doesn't matter, the data has been changed. Now, which SSN is really Gina's? The database has no way of knowing. Worst still, the SSN matches Steve</a:t>
            </a:r>
            <a:r>
              <a:rPr lang="en-US" sz="1200" kern="1200" baseline="0" dirty="0">
                <a:solidFill>
                  <a:schemeClr val="tx1"/>
                </a:solidFill>
                <a:effectLst/>
                <a:latin typeface="+mn-lt"/>
                <a:ea typeface="+mn-ea"/>
                <a:cs typeface="+mn-cs"/>
              </a:rPr>
              <a:t> Smith</a:t>
            </a:r>
            <a:r>
              <a:rPr lang="en-US" sz="1200" kern="1200" dirty="0">
                <a:solidFill>
                  <a:schemeClr val="tx1"/>
                </a:solidFill>
                <a:effectLst/>
                <a:latin typeface="+mn-lt"/>
                <a:ea typeface="+mn-ea"/>
                <a:cs typeface="+mn-cs"/>
              </a:rPr>
              <a:t>. So, does that SSN represent Gina or Steve? Again, no way to know.</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This same problem holds true for all the fields which hold redundant data. This is called a Data Anomaly error. Once you start having data anomalies, you cannot trust the integrity of your database.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4</a:t>
            </a:fld>
            <a:endParaRPr lang="en-US"/>
          </a:p>
        </p:txBody>
      </p:sp>
    </p:spTree>
    <p:extLst>
      <p:ext uri="{BB962C8B-B14F-4D97-AF65-F5344CB8AC3E}">
        <p14:creationId xmlns:p14="http://schemas.microsoft.com/office/powerpoint/2010/main" val="2710529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we don't have problems with redundancy, but we have additional problems. First of all, we have to decide how many repeated columns to create. In Figure 3, I only show one salary increase for Gina and Tony, but is that reasonable? What if Gina has five wage increases and Tony had seven? Is seven sets of columns enough? Do I cap it at the largest record? Or do I add more columns to accommodate growth? If so, how many?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Secondly, such a table structure requires a lot of manual modification and becomes untenable when you have a lot of data. Perhaps instead of just the date and salary, we are also storing the job description, pay grade, status, and so forth? The structure would be come so large and unruly that it would be impossible to maintain.</a:t>
            </a: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5</a:t>
            </a:fld>
            <a:endParaRPr lang="en-US"/>
          </a:p>
        </p:txBody>
      </p:sp>
    </p:spTree>
    <p:extLst>
      <p:ext uri="{BB962C8B-B14F-4D97-AF65-F5344CB8AC3E}">
        <p14:creationId xmlns:p14="http://schemas.microsoft.com/office/powerpoint/2010/main" val="41603748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far, I’ve approached normalization from a particular point of view. I put all the information into a single table then removed redundancies into separate tables. This method is called decomposition. Decomposition is fine for understanding the theory of normalization and for creating small databases. However, it is less useful for large databases. At least, I've found it so.</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So I'm going to talk about another way to approach normalization that starts with the individual pieces (or business rules) and builds it up into properly normalized tables. This method is called the Entity-Relationship method and the final result is an Entity-Relationship Diagram. An E-R diagram is useful not just for creating the data model, but for documenting it as well.</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Since we've been working with the Employee Database in our other examples, let's stick with it. But since I claimed that E-R method works for more complicated designs, let's make it a little more complex. I like to start with a short narrative of the requirements.</a:t>
            </a:r>
            <a:br>
              <a:rPr lang="en-US" sz="120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7</a:t>
            </a:fld>
            <a:endParaRPr lang="en-US"/>
          </a:p>
        </p:txBody>
      </p:sp>
    </p:spTree>
    <p:extLst>
      <p:ext uri="{BB962C8B-B14F-4D97-AF65-F5344CB8AC3E}">
        <p14:creationId xmlns:p14="http://schemas.microsoft.com/office/powerpoint/2010/main" val="980963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It is useful at this point to put them in a grid and assign the rest of the attributes</a:t>
            </a:r>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17</a:t>
            </a:fld>
            <a:endParaRPr lang="en-US"/>
          </a:p>
        </p:txBody>
      </p:sp>
    </p:spTree>
    <p:extLst>
      <p:ext uri="{BB962C8B-B14F-4D97-AF65-F5344CB8AC3E}">
        <p14:creationId xmlns:p14="http://schemas.microsoft.com/office/powerpoint/2010/main" val="546897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Next, I need to assign primary keys to each entity. A</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primary key is a field or fields which uniquely identify a record. At this point, I'm dealing only with natural keys. Surrogate keys will come later in the process.</a:t>
            </a:r>
            <a:br>
              <a:rPr lang="en-US" sz="1200" kern="1200" dirty="0">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19</a:t>
            </a:fld>
            <a:endParaRPr lang="en-US"/>
          </a:p>
        </p:txBody>
      </p:sp>
    </p:spTree>
    <p:extLst>
      <p:ext uri="{BB962C8B-B14F-4D97-AF65-F5344CB8AC3E}">
        <p14:creationId xmlns:p14="http://schemas.microsoft.com/office/powerpoint/2010/main" val="1963961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for the Employee table, a person (as represented by the SS#) can have only one first name, last name, address, home phone, and so forth. That satisfies requirement #1. Secondly, if the value of the SS# changes, then so will all of those values. By that, I mean if we move to a different entity with a different SS#, that entity will have a different first name, last name, etc. (For our purposes here, we will assume that no two employees share any of these attributes.)</a:t>
            </a:r>
            <a:br>
              <a:rPr lang="en-US" sz="1200" kern="1200" dirty="0">
                <a:solidFill>
                  <a:schemeClr val="tx1"/>
                </a:solidFill>
                <a:effectLst/>
                <a:latin typeface="+mn-lt"/>
                <a:ea typeface="+mn-ea"/>
                <a:cs typeface="+mn-cs"/>
              </a:rPr>
            </a:b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Now, what about the Job History table? Any time an entity has a compound primary key, you should look at it very closely to make sure all the fields depend on the entire primary key. Any particular job can have only one description, pay grade, and pay range. However, none of those depend on the Promotion Date.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I've got a problem here and I need to take another look. What I really have is information about two different "things".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Job Title, Description, Pay Range and Pay Grade pertain to the Job as a category. Everyone who holds that position will have the same values. On the other hand, Salary and Promotion Date will be different for each person. So I really have two entities: 1) Job (information about the job itself), and 2) Job History (information about a particular employee's employment history.</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 need take Job Title, Description, Pay Range and Pay Grade out of the Job History table and put them in the Job table.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Lastly, in the Certification table, Certification Date is also not fully dependent on the Certification Type. Different individuals achieve the certification at different dates. I don't have an entity to put the date in, so I'll put that to the side and come back to it later.</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These</a:t>
            </a:r>
            <a:r>
              <a:rPr lang="en-US" sz="1200" kern="1200" baseline="0" dirty="0">
                <a:solidFill>
                  <a:schemeClr val="tx1"/>
                </a:solidFill>
                <a:effectLst/>
                <a:latin typeface="+mn-lt"/>
                <a:ea typeface="+mn-ea"/>
                <a:cs typeface="+mn-cs"/>
              </a:rPr>
              <a:t> last two problems are really a result of a poor narrative.  If I had been more explicit, these would be obvious.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20</a:t>
            </a:fld>
            <a:endParaRPr lang="en-US"/>
          </a:p>
        </p:txBody>
      </p:sp>
    </p:spTree>
    <p:extLst>
      <p:ext uri="{BB962C8B-B14F-4D97-AF65-F5344CB8AC3E}">
        <p14:creationId xmlns:p14="http://schemas.microsoft.com/office/powerpoint/2010/main" val="3739912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defTabSz="2743200"/>
            <a:r>
              <a:rPr lang="en-US" b="1" dirty="0"/>
              <a:t>Many-to-Many:</a:t>
            </a:r>
            <a:r>
              <a:rPr lang="en-US" dirty="0"/>
              <a:t> Common in real life, but </a:t>
            </a:r>
            <a:r>
              <a:rPr lang="en-US" b="1" dirty="0"/>
              <a:t>cannot</a:t>
            </a:r>
            <a:r>
              <a:rPr lang="en-US" dirty="0"/>
              <a:t> be represented in a database.</a:t>
            </a:r>
          </a:p>
          <a:p>
            <a:pPr lvl="1" defTabSz="2743200"/>
            <a:r>
              <a:rPr lang="en-US" b="1" dirty="0"/>
              <a:t>One-to-Many:</a:t>
            </a:r>
            <a:r>
              <a:rPr lang="en-US" dirty="0"/>
              <a:t> The most common relationship in a database.</a:t>
            </a:r>
          </a:p>
          <a:p>
            <a:pPr lvl="1" defTabSz="2743200"/>
            <a:r>
              <a:rPr lang="en-US" b="1" dirty="0"/>
              <a:t>One-to-One:</a:t>
            </a:r>
            <a:r>
              <a:rPr lang="en-US" dirty="0"/>
              <a:t> Seldom used.</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this point, I should say that this is not a strictly linear process . That is, you can't always move smoothly from one step to the next. Sometimes you have to move back and forth between them as you discover more things about your system.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That's what I'm going to do next. Because I have an unassigned attribute, I'm going to look at the relationships between my existing entities and see if something doesn't present itself.</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look at the relationships, I'm going to ignore the attributes for a while. Attributes do not have relationships, only entities do. If you discover that an attribute does have a relationship with some other entity or attribute, that's an indication that it is really an entity and your grid must change. </a:t>
            </a:r>
          </a:p>
          <a:p>
            <a:endParaRPr lang="en-US" dirty="0"/>
          </a:p>
        </p:txBody>
      </p:sp>
      <p:sp>
        <p:nvSpPr>
          <p:cNvPr id="4" name="Slide Number Placeholder 3"/>
          <p:cNvSpPr>
            <a:spLocks noGrp="1"/>
          </p:cNvSpPr>
          <p:nvPr>
            <p:ph type="sldNum" sz="quarter" idx="10"/>
          </p:nvPr>
        </p:nvSpPr>
        <p:spPr/>
        <p:txBody>
          <a:bodyPr/>
          <a:lstStyle/>
          <a:p>
            <a:fld id="{BA247EB7-4722-4B73-BE43-EDF6A6D6301E}" type="slidenum">
              <a:rPr lang="en-US" smtClean="0"/>
              <a:t>24</a:t>
            </a:fld>
            <a:endParaRPr lang="en-US"/>
          </a:p>
        </p:txBody>
      </p:sp>
    </p:spTree>
    <p:extLst>
      <p:ext uri="{BB962C8B-B14F-4D97-AF65-F5344CB8AC3E}">
        <p14:creationId xmlns:p14="http://schemas.microsoft.com/office/powerpoint/2010/main" val="2972897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5DBE6907-1DC8-47A0-B1E1-9D50D945A25E}" type="datetimeFigureOut">
              <a:rPr lang="en-US" smtClean="0"/>
              <a:t>3/5/2018</a:t>
            </a:fld>
            <a:endParaRPr lang="en-US"/>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US"/>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3B33F704-6A08-404D-A1DB-E6B79A3C60D0}" type="slidenum">
              <a:rPr lang="en-US" smtClean="0"/>
              <a:t>‹#›</a:t>
            </a:fld>
            <a:endParaRPr lang="en-US"/>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E6907-1DC8-47A0-B1E1-9D50D945A25E}" type="datetimeFigureOut">
              <a:rPr lang="en-US" smtClean="0"/>
              <a:t>3/5/2018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BE6907-1DC8-47A0-B1E1-9D50D945A25E}" type="datetimeFigureOut">
              <a:rPr lang="en-US" smtClean="0"/>
              <a:t>3/5/2018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DBE6907-1DC8-47A0-B1E1-9D50D945A25E}" type="datetimeFigureOut">
              <a:rPr lang="en-US" smtClean="0"/>
              <a:t>3/5/2018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BE6907-1DC8-47A0-B1E1-9D50D945A25E}" type="datetimeFigureOut">
              <a:rPr lang="en-US" smtClean="0"/>
              <a:t>3/5/2018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Date Placeholder 4"/>
          <p:cNvSpPr>
            <a:spLocks noGrp="1"/>
          </p:cNvSpPr>
          <p:nvPr>
            <p:ph type="dt" sz="half" idx="10"/>
          </p:nvPr>
        </p:nvSpPr>
        <p:spPr/>
        <p:txBody>
          <a:bodyPr/>
          <a:lstStyle/>
          <a:p>
            <a:fld id="{5DBE6907-1DC8-47A0-B1E1-9D50D945A25E}" type="datetimeFigureOut">
              <a:rPr lang="en-US" smtClean="0"/>
              <a:t>3/5/2018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33F704-6A08-404D-A1DB-E6B79A3C60D0}" type="slidenum">
              <a:rPr lang="en-US" smtClean="0"/>
              <a:t>‹#›</a:t>
            </a:fld>
            <a:endParaRPr lang="en-US"/>
          </a:p>
        </p:txBody>
      </p:sp>
      <p:sp>
        <p:nvSpPr>
          <p:cNvPr id="9" name="Content Placeholder 8"/>
          <p:cNvSpPr>
            <a:spLocks noGrp="1"/>
          </p:cNvSpPr>
          <p:nvPr>
            <p:ph sz="quarter" idx="13"/>
          </p:nvPr>
        </p:nvSpPr>
        <p:spPr>
          <a:xfrm>
            <a:off x="1042416" y="2313432"/>
            <a:ext cx="3419856" cy="3493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DBE6907-1DC8-47A0-B1E1-9D50D945A25E}" type="datetimeFigureOut">
              <a:rPr lang="en-US" smtClean="0"/>
              <a:t>3/5/2018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DBE6907-1DC8-47A0-B1E1-9D50D945A25E}" type="datetimeFigureOut">
              <a:rPr lang="en-US" smtClean="0"/>
              <a:t>3/5/2018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BE6907-1DC8-47A0-B1E1-9D50D945A25E}" type="datetimeFigureOut">
              <a:rPr lang="en-US" smtClean="0"/>
              <a:t>3/5/2018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5DBE6907-1DC8-47A0-B1E1-9D50D945A25E}" type="datetimeFigureOut">
              <a:rPr lang="en-US" smtClean="0"/>
              <a:t>3/5/2018</a:t>
            </a:fld>
            <a:endParaRPr lang="en-US"/>
          </a:p>
        </p:txBody>
      </p:sp>
      <p:sp>
        <p:nvSpPr>
          <p:cNvPr id="7" name="Slide Number Placeholder 6"/>
          <p:cNvSpPr>
            <a:spLocks noGrp="1"/>
          </p:cNvSpPr>
          <p:nvPr>
            <p:ph type="sldNum" sz="quarter" idx="12"/>
          </p:nvPr>
        </p:nvSpPr>
        <p:spPr/>
        <p:txBody>
          <a:bodyPr/>
          <a:lstStyle/>
          <a:p>
            <a:fld id="{3B33F704-6A08-404D-A1DB-E6B79A3C60D0}" type="slidenum">
              <a:rPr lang="en-US" smtClean="0"/>
              <a:t>‹#›</a:t>
            </a:fld>
            <a:endParaRPr lang="en-US"/>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a:t>Click to edit Master title style</a:t>
            </a:r>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a:t>Click to edit Master title style</a:t>
            </a:r>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BE6907-1DC8-47A0-B1E1-9D50D945A25E}" type="datetimeFigureOut">
              <a:rPr lang="en-US" smtClean="0"/>
              <a:t>3/5/2018</a:t>
            </a:fld>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US"/>
          </a:p>
        </p:txBody>
      </p:sp>
      <p:sp>
        <p:nvSpPr>
          <p:cNvPr id="7" name="Slide Number Placeholder 6"/>
          <p:cNvSpPr>
            <a:spLocks noGrp="1"/>
          </p:cNvSpPr>
          <p:nvPr>
            <p:ph type="sldNum" sz="quarter" idx="12"/>
          </p:nvPr>
        </p:nvSpPr>
        <p:spPr/>
        <p:txBody>
          <a:bodyPr/>
          <a:lstStyle/>
          <a:p>
            <a:fld id="{3B33F704-6A08-404D-A1DB-E6B79A3C60D0}"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5DBE6907-1DC8-47A0-B1E1-9D50D945A25E}" type="datetimeFigureOut">
              <a:rPr lang="en-US" smtClean="0"/>
              <a:t>3/5/2018</a:t>
            </a:fld>
            <a:endParaRPr lang="en-US"/>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US"/>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3B33F704-6A08-404D-A1DB-E6B79A3C60D0}"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rogersaccesslibrary.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rogersaccessblog.blogspot.com/" TargetMode="External"/><Relationship Id="rId2" Type="http://schemas.openxmlformats.org/officeDocument/2006/relationships/hyperlink" Target="http://www.rogersaccesslibrary.com/"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3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rogersaccessblog.blogspot.com/2012/05/speaking-at-rocky-mountain-trifecta-may.html" TargetMode="External"/><Relationship Id="rId2" Type="http://schemas.openxmlformats.org/officeDocument/2006/relationships/hyperlink" Target="http://www.rogersaccesslibrary.com/forum/uploads/5/ExportToExcelCharts2k.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rogersaccessblog.blogspot.com/2011/03/problem-of-repeated-columns.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98286" y="3352800"/>
            <a:ext cx="3546143" cy="1622425"/>
          </a:xfrm>
        </p:spPr>
        <p:txBody>
          <a:bodyPr>
            <a:normAutofit fontScale="90000"/>
          </a:bodyPr>
          <a:lstStyle/>
          <a:p>
            <a:r>
              <a:rPr lang="en-US" b="1" dirty="0"/>
              <a:t>Normalization For People Who Hate Normalization</a:t>
            </a:r>
            <a:br>
              <a:rPr lang="en-US" dirty="0"/>
            </a:br>
            <a:endParaRPr lang="en-US" dirty="0"/>
          </a:p>
        </p:txBody>
      </p:sp>
      <p:sp>
        <p:nvSpPr>
          <p:cNvPr id="3" name="Subtitle 2"/>
          <p:cNvSpPr>
            <a:spLocks noGrp="1"/>
          </p:cNvSpPr>
          <p:nvPr>
            <p:ph type="subTitle" idx="1"/>
          </p:nvPr>
        </p:nvSpPr>
        <p:spPr>
          <a:xfrm>
            <a:off x="2819400" y="4724400"/>
            <a:ext cx="5486400" cy="1752600"/>
          </a:xfrm>
        </p:spPr>
        <p:txBody>
          <a:bodyPr/>
          <a:lstStyle/>
          <a:p>
            <a:r>
              <a:rPr lang="en-US" b="1" dirty="0"/>
              <a:t>Roger Carlson</a:t>
            </a:r>
            <a:r>
              <a:rPr lang="en-US" dirty="0"/>
              <a:t>   </a:t>
            </a:r>
            <a:r>
              <a:rPr lang="en-US" dirty="0">
                <a:hlinkClick r:id="rId3"/>
              </a:rPr>
              <a:t>www.RogersAccessLibrary.com</a:t>
            </a:r>
            <a:endParaRPr lang="en-US" dirty="0"/>
          </a:p>
        </p:txBody>
      </p:sp>
      <p:sp>
        <p:nvSpPr>
          <p:cNvPr id="6" name="Rectangle 5">
            <a:extLst>
              <a:ext uri="{FF2B5EF4-FFF2-40B4-BE49-F238E27FC236}">
                <a16:creationId xmlns:a16="http://schemas.microsoft.com/office/drawing/2014/main" id="{0520C4E5-05EB-44D9-B4F8-684A3AC16663}"/>
              </a:ext>
            </a:extLst>
          </p:cNvPr>
          <p:cNvSpPr/>
          <p:nvPr/>
        </p:nvSpPr>
        <p:spPr>
          <a:xfrm>
            <a:off x="4881761" y="76200"/>
            <a:ext cx="2884213" cy="2123658"/>
          </a:xfrm>
          <a:prstGeom prst="rect">
            <a:avLst/>
          </a:prstGeom>
          <a:noFill/>
        </p:spPr>
        <p:txBody>
          <a:bodyPr wrap="square" lIns="91440" tIns="45720" rIns="91440" bIns="45720">
            <a:spAutoFit/>
          </a:bodyPr>
          <a:lstStyle/>
          <a:p>
            <a:pPr algn="ctr"/>
            <a:r>
              <a:rPr lang="en-US"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Access Day</a:t>
            </a:r>
          </a:p>
          <a:p>
            <a:pPr algn="ctr"/>
            <a:r>
              <a:rPr lang="en-US" sz="44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 2018</a:t>
            </a:r>
            <a:endParaRPr lang="en-US" sz="4400" b="1" cap="none" spc="0"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extLst>
      <p:ext uri="{BB962C8B-B14F-4D97-AF65-F5344CB8AC3E}">
        <p14:creationId xmlns:p14="http://schemas.microsoft.com/office/powerpoint/2010/main" val="26555337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1: Create a Narrative</a:t>
            </a:r>
          </a:p>
        </p:txBody>
      </p:sp>
      <p:sp>
        <p:nvSpPr>
          <p:cNvPr id="3" name="Content Placeholder 2"/>
          <p:cNvSpPr>
            <a:spLocks noGrp="1"/>
          </p:cNvSpPr>
          <p:nvPr>
            <p:ph idx="1"/>
          </p:nvPr>
        </p:nvSpPr>
        <p:spPr>
          <a:xfrm>
            <a:off x="1043492" y="2323652"/>
            <a:ext cx="6777317" cy="3848548"/>
          </a:xfrm>
        </p:spPr>
        <p:txBody>
          <a:bodyPr/>
          <a:lstStyle/>
          <a:p>
            <a:pPr lvl="0"/>
            <a:r>
              <a:rPr lang="en-US" dirty="0"/>
              <a:t>Create a narrative that accurately and in some detail describes the business </a:t>
            </a:r>
          </a:p>
          <a:p>
            <a:pPr lvl="1">
              <a:buFont typeface="Wingdings" pitchFamily="2" charset="2"/>
              <a:buChar char="Ø"/>
            </a:pPr>
            <a:r>
              <a:rPr lang="en-US" dirty="0"/>
              <a:t>Collect input screens or paper forms</a:t>
            </a:r>
          </a:p>
          <a:p>
            <a:pPr lvl="1">
              <a:buFont typeface="Wingdings" pitchFamily="2" charset="2"/>
              <a:buChar char="Ø"/>
            </a:pPr>
            <a:r>
              <a:rPr lang="en-US" dirty="0"/>
              <a:t>Collect reports and other output</a:t>
            </a:r>
          </a:p>
          <a:p>
            <a:pPr lvl="1">
              <a:buFont typeface="Wingdings" pitchFamily="2" charset="2"/>
              <a:buChar char="Ø"/>
            </a:pPr>
            <a:r>
              <a:rPr lang="en-US" dirty="0"/>
              <a:t>Talk to managers</a:t>
            </a:r>
          </a:p>
          <a:p>
            <a:pPr lvl="1">
              <a:buFont typeface="Wingdings" pitchFamily="2" charset="2"/>
              <a:buChar char="Ø"/>
            </a:pPr>
            <a:r>
              <a:rPr lang="en-US" dirty="0"/>
              <a:t>Talk to end users</a:t>
            </a:r>
          </a:p>
          <a:p>
            <a:pPr lvl="1">
              <a:buFont typeface="Wingdings" pitchFamily="2" charset="2"/>
              <a:buChar char="Ø"/>
            </a:pPr>
            <a:r>
              <a:rPr lang="en-US" dirty="0"/>
              <a:t>Make the narrative as complete as possible.</a:t>
            </a:r>
          </a:p>
        </p:txBody>
      </p:sp>
    </p:spTree>
    <p:extLst>
      <p:ext uri="{BB962C8B-B14F-4D97-AF65-F5344CB8AC3E}">
        <p14:creationId xmlns:p14="http://schemas.microsoft.com/office/powerpoint/2010/main" val="73150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Employee Database </a:t>
            </a:r>
          </a:p>
        </p:txBody>
      </p:sp>
      <p:sp>
        <p:nvSpPr>
          <p:cNvPr id="3" name="Content Placeholder 2"/>
          <p:cNvSpPr>
            <a:spLocks noGrp="1"/>
          </p:cNvSpPr>
          <p:nvPr>
            <p:ph idx="1"/>
          </p:nvPr>
        </p:nvSpPr>
        <p:spPr>
          <a:xfrm>
            <a:off x="838200" y="1905000"/>
            <a:ext cx="7315200" cy="4419600"/>
          </a:xfrm>
        </p:spPr>
        <p:txBody>
          <a:bodyPr>
            <a:normAutofit fontScale="70000" lnSpcReduction="20000"/>
          </a:bodyPr>
          <a:lstStyle/>
          <a:p>
            <a:r>
              <a:rPr lang="en-US" b="1" dirty="0"/>
              <a:t>Narrative</a:t>
            </a:r>
          </a:p>
          <a:p>
            <a:pPr marL="68580" indent="0">
              <a:buNone/>
            </a:pPr>
            <a:r>
              <a:rPr lang="en-US" sz="2600" dirty="0"/>
              <a:t>ZYX Laboratories requires an </a:t>
            </a:r>
            <a:r>
              <a:rPr lang="en-US" sz="2600" i="1" dirty="0"/>
              <a:t>employee tracking database</a:t>
            </a:r>
            <a:r>
              <a:rPr lang="en-US" sz="2600" dirty="0"/>
              <a:t>. </a:t>
            </a:r>
          </a:p>
          <a:p>
            <a:pPr marL="68580" indent="0">
              <a:buNone/>
            </a:pPr>
            <a:endParaRPr lang="en-US" sz="2600" dirty="0"/>
          </a:p>
          <a:p>
            <a:pPr marL="68580" indent="0">
              <a:buNone/>
            </a:pPr>
            <a:r>
              <a:rPr lang="en-US" sz="2600" dirty="0"/>
              <a:t>They want to track information about employees, the employee's job history, and their certifications. Employee information includes first name, middle initial, last name, social security number, address, city, state, zip, home phone, cell phone, email address. </a:t>
            </a:r>
          </a:p>
          <a:p>
            <a:pPr marL="68580" indent="0">
              <a:buNone/>
            </a:pPr>
            <a:endParaRPr lang="en-US" sz="2600" dirty="0"/>
          </a:p>
          <a:p>
            <a:pPr marL="68580" indent="0">
              <a:buNone/>
            </a:pPr>
            <a:r>
              <a:rPr lang="en-US" sz="2600" dirty="0"/>
              <a:t>Job history would include job title, job description, pay grade, pay range, salary, and date of promotion.</a:t>
            </a:r>
          </a:p>
          <a:p>
            <a:pPr marL="68580" indent="0">
              <a:buNone/>
            </a:pPr>
            <a:br>
              <a:rPr lang="en-US" sz="2600" dirty="0"/>
            </a:br>
            <a:r>
              <a:rPr lang="en-US" sz="2600" dirty="0"/>
              <a:t>For certifications, they want certification type and date achieved. An employee can have multiple jobs over time, (</a:t>
            </a:r>
            <a:r>
              <a:rPr lang="en-US" sz="2600" dirty="0" err="1"/>
              <a:t>ie</a:t>
            </a:r>
            <a:r>
              <a:rPr lang="en-US" sz="2600" dirty="0"/>
              <a:t>, Analyst, Sr. Analyst, QA Administrator). Employees can also earn certifications necessary for their job. </a:t>
            </a:r>
          </a:p>
          <a:p>
            <a:pPr lvl="1"/>
            <a:endParaRPr lang="en-US" dirty="0"/>
          </a:p>
        </p:txBody>
      </p:sp>
    </p:spTree>
    <p:extLst>
      <p:ext uri="{BB962C8B-B14F-4D97-AF65-F5344CB8AC3E}">
        <p14:creationId xmlns:p14="http://schemas.microsoft.com/office/powerpoint/2010/main" val="3770423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fontScale="90000"/>
          </a:bodyPr>
          <a:lstStyle/>
          <a:p>
            <a:r>
              <a:rPr lang="en-US" dirty="0"/>
              <a:t>Step 2: Underline the Nouns</a:t>
            </a:r>
          </a:p>
        </p:txBody>
      </p:sp>
      <p:sp>
        <p:nvSpPr>
          <p:cNvPr id="3" name="Content Placeholder 2"/>
          <p:cNvSpPr>
            <a:spLocks noGrp="1"/>
          </p:cNvSpPr>
          <p:nvPr>
            <p:ph idx="1"/>
          </p:nvPr>
        </p:nvSpPr>
        <p:spPr>
          <a:xfrm>
            <a:off x="914400" y="1828800"/>
            <a:ext cx="7467600" cy="4572000"/>
          </a:xfrm>
        </p:spPr>
        <p:txBody>
          <a:bodyPr>
            <a:normAutofit fontScale="77500" lnSpcReduction="20000"/>
          </a:bodyPr>
          <a:lstStyle/>
          <a:p>
            <a:pPr marL="68580" indent="0">
              <a:buNone/>
            </a:pPr>
            <a:r>
              <a:rPr lang="en-US" sz="2600" dirty="0"/>
              <a:t>ZYX Laboratories requires an </a:t>
            </a:r>
            <a:r>
              <a:rPr lang="en-US" sz="2600" i="1" u="sng" dirty="0"/>
              <a:t>employee tracking database</a:t>
            </a:r>
            <a:r>
              <a:rPr lang="en-US" sz="2600" dirty="0"/>
              <a:t>. </a:t>
            </a:r>
          </a:p>
          <a:p>
            <a:pPr marL="68580" indent="0">
              <a:buNone/>
            </a:pPr>
            <a:endParaRPr lang="en-US" sz="2600" dirty="0"/>
          </a:p>
          <a:p>
            <a:pPr marL="68580" indent="0">
              <a:buNone/>
            </a:pPr>
            <a:r>
              <a:rPr lang="en-US" sz="2600" dirty="0"/>
              <a:t>They want to track information about </a:t>
            </a:r>
            <a:r>
              <a:rPr lang="en-US" sz="2600" u="sng" dirty="0"/>
              <a:t>employees</a:t>
            </a:r>
            <a:r>
              <a:rPr lang="en-US" sz="2600" dirty="0"/>
              <a:t>, the </a:t>
            </a:r>
            <a:r>
              <a:rPr lang="en-US" sz="2600" u="sng" dirty="0"/>
              <a:t>employee's job history</a:t>
            </a:r>
            <a:r>
              <a:rPr lang="en-US" sz="2600" dirty="0"/>
              <a:t>, and their </a:t>
            </a:r>
            <a:r>
              <a:rPr lang="en-US" sz="2600" u="sng" dirty="0"/>
              <a:t>certifications</a:t>
            </a:r>
            <a:r>
              <a:rPr lang="en-US" sz="2600" dirty="0"/>
              <a:t>. </a:t>
            </a:r>
            <a:r>
              <a:rPr lang="en-US" sz="2600" u="sng" dirty="0"/>
              <a:t>Employee information </a:t>
            </a:r>
            <a:r>
              <a:rPr lang="en-US" sz="2600" dirty="0"/>
              <a:t>includes </a:t>
            </a:r>
            <a:r>
              <a:rPr lang="en-US" sz="2600" u="sng" dirty="0"/>
              <a:t>first name</a:t>
            </a:r>
            <a:r>
              <a:rPr lang="en-US" sz="2600" dirty="0"/>
              <a:t>, </a:t>
            </a:r>
            <a:r>
              <a:rPr lang="en-US" sz="2600" u="sng" dirty="0"/>
              <a:t>middle initial</a:t>
            </a:r>
            <a:r>
              <a:rPr lang="en-US" sz="2600" dirty="0"/>
              <a:t>, </a:t>
            </a:r>
            <a:r>
              <a:rPr lang="en-US" sz="2600" u="sng" dirty="0"/>
              <a:t>last name</a:t>
            </a:r>
            <a:r>
              <a:rPr lang="en-US" sz="2600" dirty="0"/>
              <a:t>, </a:t>
            </a:r>
            <a:r>
              <a:rPr lang="en-US" sz="2600" u="sng" dirty="0"/>
              <a:t>social security number</a:t>
            </a:r>
            <a:r>
              <a:rPr lang="en-US" sz="2600" dirty="0"/>
              <a:t>, </a:t>
            </a:r>
            <a:r>
              <a:rPr lang="en-US" sz="2600" u="sng" dirty="0"/>
              <a:t>address</a:t>
            </a:r>
            <a:r>
              <a:rPr lang="en-US" sz="2600" dirty="0"/>
              <a:t>, </a:t>
            </a:r>
            <a:r>
              <a:rPr lang="en-US" sz="2600" u="sng" dirty="0"/>
              <a:t>city</a:t>
            </a:r>
            <a:r>
              <a:rPr lang="en-US" sz="2600" dirty="0"/>
              <a:t>, </a:t>
            </a:r>
            <a:r>
              <a:rPr lang="en-US" sz="2600" u="sng" dirty="0"/>
              <a:t>state</a:t>
            </a:r>
            <a:r>
              <a:rPr lang="en-US" sz="2600" dirty="0"/>
              <a:t>, </a:t>
            </a:r>
            <a:r>
              <a:rPr lang="en-US" sz="2600" u="sng" dirty="0"/>
              <a:t>zip</a:t>
            </a:r>
            <a:r>
              <a:rPr lang="en-US" sz="2600" dirty="0"/>
              <a:t>, </a:t>
            </a:r>
            <a:r>
              <a:rPr lang="en-US" sz="2600" u="sng" dirty="0"/>
              <a:t>home phone</a:t>
            </a:r>
            <a:r>
              <a:rPr lang="en-US" sz="2600" dirty="0"/>
              <a:t>, </a:t>
            </a:r>
            <a:r>
              <a:rPr lang="en-US" sz="2600" u="sng" dirty="0"/>
              <a:t>cell phone</a:t>
            </a:r>
            <a:r>
              <a:rPr lang="en-US" sz="2600" dirty="0"/>
              <a:t>, </a:t>
            </a:r>
            <a:r>
              <a:rPr lang="en-US" sz="2600" u="sng" dirty="0"/>
              <a:t>email address</a:t>
            </a:r>
            <a:r>
              <a:rPr lang="en-US" sz="2600" dirty="0"/>
              <a:t>. </a:t>
            </a:r>
          </a:p>
          <a:p>
            <a:pPr marL="68580" indent="0">
              <a:buNone/>
            </a:pPr>
            <a:endParaRPr lang="en-US" sz="2600" dirty="0"/>
          </a:p>
          <a:p>
            <a:pPr marL="68580" indent="0">
              <a:buNone/>
            </a:pPr>
            <a:r>
              <a:rPr lang="en-US" sz="2600" u="sng" dirty="0"/>
              <a:t>Job history </a:t>
            </a:r>
            <a:r>
              <a:rPr lang="en-US" sz="2600" dirty="0"/>
              <a:t>would include </a:t>
            </a:r>
            <a:r>
              <a:rPr lang="en-US" sz="2600" u="sng" dirty="0"/>
              <a:t>job title</a:t>
            </a:r>
            <a:r>
              <a:rPr lang="en-US" sz="2600" dirty="0"/>
              <a:t>, </a:t>
            </a:r>
            <a:r>
              <a:rPr lang="en-US" sz="2600" u="sng" dirty="0"/>
              <a:t>job description</a:t>
            </a:r>
            <a:r>
              <a:rPr lang="en-US" sz="2600" dirty="0"/>
              <a:t>, </a:t>
            </a:r>
            <a:r>
              <a:rPr lang="en-US" sz="2600" u="sng" dirty="0"/>
              <a:t>pay grade</a:t>
            </a:r>
            <a:r>
              <a:rPr lang="en-US" sz="2600" dirty="0"/>
              <a:t>, </a:t>
            </a:r>
            <a:r>
              <a:rPr lang="en-US" sz="2600" u="sng" dirty="0"/>
              <a:t>pay range</a:t>
            </a:r>
            <a:r>
              <a:rPr lang="en-US" sz="2600" dirty="0"/>
              <a:t>, </a:t>
            </a:r>
            <a:r>
              <a:rPr lang="en-US" sz="2600" u="sng" dirty="0"/>
              <a:t>salary</a:t>
            </a:r>
            <a:r>
              <a:rPr lang="en-US" sz="2600" dirty="0"/>
              <a:t>, and </a:t>
            </a:r>
            <a:r>
              <a:rPr lang="en-US" sz="2600" u="sng" dirty="0"/>
              <a:t>date of promotion</a:t>
            </a:r>
            <a:r>
              <a:rPr lang="en-US" sz="2600" dirty="0"/>
              <a:t>.</a:t>
            </a:r>
          </a:p>
          <a:p>
            <a:pPr marL="68580" indent="0">
              <a:buNone/>
            </a:pPr>
            <a:br>
              <a:rPr lang="en-US" sz="2600" dirty="0"/>
            </a:br>
            <a:r>
              <a:rPr lang="en-US" sz="2600" dirty="0"/>
              <a:t>For </a:t>
            </a:r>
            <a:r>
              <a:rPr lang="en-US" sz="2600" u="sng" dirty="0"/>
              <a:t>certifications</a:t>
            </a:r>
            <a:r>
              <a:rPr lang="en-US" sz="2600" dirty="0"/>
              <a:t>, they want </a:t>
            </a:r>
            <a:r>
              <a:rPr lang="en-US" sz="2600" u="sng" dirty="0"/>
              <a:t>certification type </a:t>
            </a:r>
            <a:r>
              <a:rPr lang="en-US" sz="2600" dirty="0"/>
              <a:t>and </a:t>
            </a:r>
            <a:r>
              <a:rPr lang="en-US" sz="2600" u="sng" dirty="0"/>
              <a:t>date achieved</a:t>
            </a:r>
            <a:r>
              <a:rPr lang="en-US" sz="2600" dirty="0"/>
              <a:t>. An </a:t>
            </a:r>
            <a:r>
              <a:rPr lang="en-US" sz="2600" u="sng" dirty="0"/>
              <a:t>employee</a:t>
            </a:r>
            <a:r>
              <a:rPr lang="en-US" sz="2600" dirty="0"/>
              <a:t> can have multiple </a:t>
            </a:r>
            <a:r>
              <a:rPr lang="en-US" sz="2600" u="sng" dirty="0"/>
              <a:t>jobs</a:t>
            </a:r>
            <a:r>
              <a:rPr lang="en-US" sz="2600" dirty="0"/>
              <a:t> over time, (</a:t>
            </a:r>
            <a:r>
              <a:rPr lang="en-US" sz="2600" dirty="0" err="1"/>
              <a:t>ie</a:t>
            </a:r>
            <a:r>
              <a:rPr lang="en-US" sz="2600" dirty="0"/>
              <a:t>, Analyst, Sr. Analyst, QA Administrator). </a:t>
            </a:r>
            <a:r>
              <a:rPr lang="en-US" sz="2600" u="sng" dirty="0"/>
              <a:t>Employees</a:t>
            </a:r>
            <a:r>
              <a:rPr lang="en-US" sz="2600" dirty="0"/>
              <a:t> can also earn </a:t>
            </a:r>
            <a:r>
              <a:rPr lang="en-US" sz="2600" u="sng" dirty="0"/>
              <a:t>certifications</a:t>
            </a:r>
            <a:r>
              <a:rPr lang="en-US" sz="2600" dirty="0"/>
              <a:t> necessary for their </a:t>
            </a:r>
            <a:r>
              <a:rPr lang="en-US" sz="2600" u="sng" dirty="0"/>
              <a:t>job</a:t>
            </a:r>
            <a:r>
              <a:rPr lang="en-US" sz="2600" dirty="0"/>
              <a:t>. </a:t>
            </a:r>
          </a:p>
          <a:p>
            <a:pPr marL="68580" indent="0">
              <a:buNone/>
            </a:pPr>
            <a:endParaRPr lang="en-US" dirty="0"/>
          </a:p>
        </p:txBody>
      </p:sp>
    </p:spTree>
    <p:extLst>
      <p:ext uri="{BB962C8B-B14F-4D97-AF65-F5344CB8AC3E}">
        <p14:creationId xmlns:p14="http://schemas.microsoft.com/office/powerpoint/2010/main" val="18889599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dirty="0"/>
              <a:t>Entities and Attributes</a:t>
            </a:r>
          </a:p>
        </p:txBody>
      </p:sp>
      <p:sp>
        <p:nvSpPr>
          <p:cNvPr id="3" name="Content Placeholder 2"/>
          <p:cNvSpPr>
            <a:spLocks noGrp="1"/>
          </p:cNvSpPr>
          <p:nvPr>
            <p:ph idx="1"/>
          </p:nvPr>
        </p:nvSpPr>
        <p:spPr/>
        <p:txBody>
          <a:bodyPr/>
          <a:lstStyle/>
          <a:p>
            <a:r>
              <a:rPr lang="en-US" dirty="0"/>
              <a:t>All of these nouns must be represented in the database -- some as </a:t>
            </a:r>
            <a:r>
              <a:rPr lang="en-US" i="1" dirty="0"/>
              <a:t>Entities</a:t>
            </a:r>
            <a:r>
              <a:rPr lang="en-US" dirty="0"/>
              <a:t> and some as </a:t>
            </a:r>
            <a:r>
              <a:rPr lang="en-US" i="1" dirty="0"/>
              <a:t>Attributes</a:t>
            </a:r>
            <a:r>
              <a:rPr lang="en-US" dirty="0"/>
              <a:t>. </a:t>
            </a:r>
          </a:p>
          <a:p>
            <a:pPr lvl="1">
              <a:buFont typeface="Wingdings" pitchFamily="2" charset="2"/>
              <a:buChar char="Ø"/>
            </a:pPr>
            <a:r>
              <a:rPr lang="en-US" dirty="0"/>
              <a:t>An </a:t>
            </a:r>
            <a:r>
              <a:rPr lang="en-US" b="1" dirty="0"/>
              <a:t>Entity</a:t>
            </a:r>
            <a:r>
              <a:rPr lang="en-US" dirty="0"/>
              <a:t> is a "thing" about which we store information.   (Table)</a:t>
            </a:r>
          </a:p>
          <a:p>
            <a:pPr lvl="1">
              <a:buFont typeface="Wingdings" pitchFamily="2" charset="2"/>
              <a:buChar char="Ø"/>
            </a:pPr>
            <a:r>
              <a:rPr lang="en-US" dirty="0"/>
              <a:t>An </a:t>
            </a:r>
            <a:r>
              <a:rPr lang="en-US" b="1" dirty="0"/>
              <a:t>Attribute</a:t>
            </a:r>
            <a:r>
              <a:rPr lang="en-US" dirty="0"/>
              <a:t> is the information that is being stored.  (Field)</a:t>
            </a:r>
            <a:br>
              <a:rPr lang="en-US" dirty="0"/>
            </a:br>
            <a:endParaRPr lang="en-US" dirty="0"/>
          </a:p>
        </p:txBody>
      </p:sp>
    </p:spTree>
    <p:extLst>
      <p:ext uri="{BB962C8B-B14F-4D97-AF65-F5344CB8AC3E}">
        <p14:creationId xmlns:p14="http://schemas.microsoft.com/office/powerpoint/2010/main" val="14201277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572536"/>
          </a:xfrm>
        </p:spPr>
        <p:txBody>
          <a:bodyPr>
            <a:normAutofit fontScale="90000"/>
          </a:bodyPr>
          <a:lstStyle/>
          <a:p>
            <a:r>
              <a:rPr lang="en-US" dirty="0"/>
              <a:t>Step 3: Create Noun List</a:t>
            </a:r>
          </a:p>
        </p:txBody>
      </p:sp>
      <p:sp>
        <p:nvSpPr>
          <p:cNvPr id="3" name="Content Placeholder 2"/>
          <p:cNvSpPr>
            <a:spLocks noGrp="1"/>
          </p:cNvSpPr>
          <p:nvPr>
            <p:ph idx="1"/>
          </p:nvPr>
        </p:nvSpPr>
        <p:spPr>
          <a:xfrm>
            <a:off x="1143000" y="1447800"/>
            <a:ext cx="6777317" cy="4118577"/>
          </a:xfrm>
        </p:spPr>
        <p:txBody>
          <a:bodyPr/>
          <a:lstStyle/>
          <a:p>
            <a:pPr lvl="0"/>
            <a:r>
              <a:rPr lang="en-US" sz="2000" dirty="0"/>
              <a:t>Make a list of all the nouns. </a:t>
            </a:r>
          </a:p>
          <a:p>
            <a:pPr lvl="0"/>
            <a:r>
              <a:rPr lang="en-US" sz="2000" dirty="0"/>
              <a:t>Try to determine which are duplicates or are not pertinent. </a:t>
            </a:r>
          </a:p>
          <a:p>
            <a:pPr lvl="0"/>
            <a:r>
              <a:rPr lang="en-US" sz="2000" dirty="0"/>
              <a:t>This will be your Preliminary Noun List </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792690944"/>
              </p:ext>
            </p:extLst>
          </p:nvPr>
        </p:nvGraphicFramePr>
        <p:xfrm>
          <a:off x="1295400" y="3124200"/>
          <a:ext cx="6096000" cy="2966720"/>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Employee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First</a:t>
                      </a:r>
                      <a:r>
                        <a:rPr lang="en-US" sz="1600" baseline="0" dirty="0"/>
                        <a:t> Name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Middle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1600" dirty="0"/>
                        <a:t>Last 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Address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City</a:t>
                      </a:r>
                      <a:r>
                        <a:rPr lang="en-US" sz="1600" baseline="0" dirty="0"/>
                        <a:t> </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600" dirty="0"/>
                        <a:t>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Zip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sz="1600" dirty="0"/>
                        <a:t>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Email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sz="1800" dirty="0"/>
                        <a:t>Job History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Job 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Job</a:t>
                      </a:r>
                      <a:r>
                        <a:rPr lang="en-US" sz="1600" baseline="0" dirty="0"/>
                        <a:t> Description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sz="1600" dirty="0"/>
                        <a:t>Promotion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Pay Range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Pay Grade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r>
                        <a:rPr lang="en-US" sz="1600" dirty="0"/>
                        <a:t>Salary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Certifications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Certification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r>
                        <a:rPr lang="en-US" sz="1600" dirty="0"/>
                        <a:t>Certification</a:t>
                      </a:r>
                      <a:r>
                        <a:rPr lang="en-US" sz="1600" baseline="0" dirty="0"/>
                        <a:t> Date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567569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01136"/>
          </a:xfrm>
        </p:spPr>
        <p:txBody>
          <a:bodyPr>
            <a:normAutofit/>
          </a:bodyPr>
          <a:lstStyle/>
          <a:p>
            <a:r>
              <a:rPr lang="en-US" dirty="0"/>
              <a:t>Step 4: Flag the Entities</a:t>
            </a:r>
          </a:p>
        </p:txBody>
      </p:sp>
      <p:sp>
        <p:nvSpPr>
          <p:cNvPr id="3" name="Content Placeholder 2"/>
          <p:cNvSpPr>
            <a:spLocks noGrp="1"/>
          </p:cNvSpPr>
          <p:nvPr>
            <p:ph idx="1"/>
          </p:nvPr>
        </p:nvSpPr>
        <p:spPr>
          <a:xfrm>
            <a:off x="1066800" y="2057400"/>
            <a:ext cx="6777317" cy="4267200"/>
          </a:xfrm>
        </p:spPr>
        <p:txBody>
          <a:bodyPr>
            <a:normAutofit fontScale="92500" lnSpcReduction="10000"/>
          </a:bodyPr>
          <a:lstStyle/>
          <a:p>
            <a:pPr lvl="0"/>
            <a:r>
              <a:rPr lang="en-US" dirty="0"/>
              <a:t>Flag the nouns that are "subjects".</a:t>
            </a:r>
          </a:p>
          <a:p>
            <a:pPr lvl="0"/>
            <a:endParaRPr lang="en-US" dirty="0"/>
          </a:p>
          <a:p>
            <a:pPr lvl="0"/>
            <a:endParaRPr lang="en-US" dirty="0"/>
          </a:p>
          <a:p>
            <a:pPr lvl="0"/>
            <a:endParaRPr lang="en-US" dirty="0"/>
          </a:p>
          <a:p>
            <a:pPr lvl="0"/>
            <a:endParaRPr lang="en-US" dirty="0"/>
          </a:p>
          <a:p>
            <a:pPr lvl="0"/>
            <a:endParaRPr lang="en-US" dirty="0"/>
          </a:p>
          <a:p>
            <a:pPr lvl="0"/>
            <a:endParaRPr lang="en-US" dirty="0"/>
          </a:p>
          <a:p>
            <a:endParaRPr lang="en-US" dirty="0"/>
          </a:p>
          <a:p>
            <a:endParaRPr lang="en-US" dirty="0"/>
          </a:p>
          <a:p>
            <a:endParaRPr lang="en-US" dirty="0"/>
          </a:p>
          <a:p>
            <a:pPr lvl="0"/>
            <a:r>
              <a:rPr lang="en-US" dirty="0"/>
              <a:t>This will be your Entity List </a:t>
            </a:r>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820759419"/>
              </p:ext>
            </p:extLst>
          </p:nvPr>
        </p:nvGraphicFramePr>
        <p:xfrm>
          <a:off x="1295400" y="2667000"/>
          <a:ext cx="6096000" cy="2966720"/>
        </p:xfrm>
        <a:graphic>
          <a:graphicData uri="http://schemas.openxmlformats.org/drawingml/2006/table">
            <a:tbl>
              <a:tblPr firstRow="1" bandRow="1">
                <a:tableStyleId>{2D5ABB26-0587-4C30-8999-92F81FD0307C}</a:tableStyleId>
              </a:tblPr>
              <a:tblGrid>
                <a:gridCol w="20320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2032000">
                  <a:extLst>
                    <a:ext uri="{9D8B030D-6E8A-4147-A177-3AD203B41FA5}">
                      <a16:colId xmlns:a16="http://schemas.microsoft.com/office/drawing/2014/main" val="20002"/>
                    </a:ext>
                  </a:extLst>
                </a:gridCol>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Employee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First</a:t>
                      </a:r>
                      <a:r>
                        <a:rPr lang="en-US" sz="1600" baseline="0" dirty="0"/>
                        <a:t> Name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Middle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r>
                        <a:rPr lang="en-US" sz="1600" dirty="0"/>
                        <a:t>Last Name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Address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City</a:t>
                      </a:r>
                      <a:r>
                        <a:rPr lang="en-US" sz="1600" baseline="0" dirty="0"/>
                        <a:t> </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600" dirty="0"/>
                        <a:t>State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Zip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r>
                        <a:rPr lang="en-US" sz="1600" dirty="0"/>
                        <a:t>Phone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Email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lang="en-US" sz="1800" dirty="0"/>
                        <a:t>Job History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dirty="0"/>
                        <a:t>Job Title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Job</a:t>
                      </a:r>
                      <a:r>
                        <a:rPr lang="en-US" sz="1600" baseline="0" dirty="0"/>
                        <a:t> Description</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r>
                        <a:rPr lang="en-US" sz="1600" dirty="0"/>
                        <a:t>Promotion Date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Pay Range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Pay Grade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r>
                        <a:rPr lang="en-US" sz="1600" dirty="0"/>
                        <a:t>Salary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Certifications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Certification Type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r>
                        <a:rPr lang="en-US" sz="1600" dirty="0"/>
                        <a:t>Certification</a:t>
                      </a:r>
                      <a:r>
                        <a:rPr lang="en-US" sz="1600" baseline="0" dirty="0"/>
                        <a:t> Date</a:t>
                      </a: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105623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Step 5: Group Attributes with Entities</a:t>
            </a:r>
          </a:p>
        </p:txBody>
      </p:sp>
      <p:sp>
        <p:nvSpPr>
          <p:cNvPr id="3" name="Content Placeholder 2"/>
          <p:cNvSpPr>
            <a:spLocks noGrp="1"/>
          </p:cNvSpPr>
          <p:nvPr>
            <p:ph idx="1"/>
          </p:nvPr>
        </p:nvSpPr>
        <p:spPr>
          <a:xfrm>
            <a:off x="1043492" y="2323652"/>
            <a:ext cx="6777317" cy="3848548"/>
          </a:xfrm>
        </p:spPr>
        <p:txBody>
          <a:bodyPr>
            <a:normAutofit/>
          </a:bodyPr>
          <a:lstStyle/>
          <a:p>
            <a:pPr lvl="0"/>
            <a:r>
              <a:rPr lang="en-US" dirty="0"/>
              <a:t>Place all the Entities across the top of a sheet of paper and  write the </a:t>
            </a:r>
            <a:r>
              <a:rPr lang="en-US" dirty="0" err="1"/>
              <a:t>unflagged</a:t>
            </a:r>
            <a:r>
              <a:rPr lang="en-US" dirty="0"/>
              <a:t> nouns in the Preliminary Noun List below the appropriate Entity. Check them off the list as you do. </a:t>
            </a:r>
          </a:p>
          <a:p>
            <a:pPr lvl="1">
              <a:buFont typeface="Wingdings" pitchFamily="2" charset="2"/>
              <a:buChar char="Ø"/>
            </a:pPr>
            <a:r>
              <a:rPr lang="en-US" dirty="0"/>
              <a:t>Do all of</a:t>
            </a:r>
            <a:r>
              <a:rPr lang="en-US" baseline="0" dirty="0"/>
              <a:t> the nouns belong to an E</a:t>
            </a:r>
            <a:r>
              <a:rPr lang="en-US" dirty="0"/>
              <a:t>ntity in</a:t>
            </a:r>
            <a:r>
              <a:rPr lang="en-US" baseline="0" dirty="0"/>
              <a:t> the</a:t>
            </a:r>
            <a:r>
              <a:rPr lang="en-US" dirty="0"/>
              <a:t> list? </a:t>
            </a:r>
          </a:p>
          <a:p>
            <a:pPr lvl="1">
              <a:buFont typeface="Wingdings" pitchFamily="2" charset="2"/>
              <a:buChar char="Ø"/>
            </a:pPr>
            <a:r>
              <a:rPr lang="en-US" dirty="0"/>
              <a:t>If not, you missed a subject so you should add it or assign it to "Unassigned" for later consideration.</a:t>
            </a:r>
          </a:p>
          <a:p>
            <a:endParaRPr lang="en-US" dirty="0"/>
          </a:p>
        </p:txBody>
      </p:sp>
    </p:spTree>
    <p:extLst>
      <p:ext uri="{BB962C8B-B14F-4D97-AF65-F5344CB8AC3E}">
        <p14:creationId xmlns:p14="http://schemas.microsoft.com/office/powerpoint/2010/main" val="1687966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1219200"/>
            <a:ext cx="7696200" cy="4156229"/>
          </a:xfrm>
        </p:spPr>
        <p:txBody>
          <a:bodyPr>
            <a:normAutofit/>
          </a:bodyPr>
          <a:lstStyle/>
          <a:p>
            <a:r>
              <a:rPr lang="en-US" sz="2000" dirty="0"/>
              <a:t>Preliminary Groupings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4681" y="1905000"/>
            <a:ext cx="5395226" cy="3848931"/>
          </a:xfrm>
          <a:prstGeom prst="rect">
            <a:avLst/>
          </a:prstGeom>
        </p:spPr>
      </p:pic>
    </p:spTree>
    <p:extLst>
      <p:ext uri="{BB962C8B-B14F-4D97-AF65-F5344CB8AC3E}">
        <p14:creationId xmlns:p14="http://schemas.microsoft.com/office/powerpoint/2010/main" val="21030087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6: Revise Entity List</a:t>
            </a:r>
          </a:p>
        </p:txBody>
      </p:sp>
      <p:sp>
        <p:nvSpPr>
          <p:cNvPr id="3" name="Content Placeholder 2"/>
          <p:cNvSpPr>
            <a:spLocks noGrp="1"/>
          </p:cNvSpPr>
          <p:nvPr>
            <p:ph idx="1"/>
          </p:nvPr>
        </p:nvSpPr>
        <p:spPr/>
        <p:txBody>
          <a:bodyPr/>
          <a:lstStyle/>
          <a:p>
            <a:pPr lvl="0"/>
            <a:r>
              <a:rPr lang="en-US" dirty="0"/>
              <a:t>Go through the Entity list </a:t>
            </a:r>
            <a:r>
              <a:rPr lang="en-US" u="sng" dirty="0"/>
              <a:t>with the customer if possible</a:t>
            </a:r>
          </a:p>
          <a:p>
            <a:pPr lvl="0"/>
            <a:r>
              <a:rPr lang="en-US" dirty="0"/>
              <a:t>to see if there is any data that you should be storing about that entity that you are not.</a:t>
            </a:r>
          </a:p>
          <a:p>
            <a:pPr lvl="0"/>
            <a:r>
              <a:rPr lang="en-US" dirty="0"/>
              <a:t> If so, add it to the attribute list. </a:t>
            </a:r>
          </a:p>
          <a:p>
            <a:pPr marL="68580" lvl="0" indent="0">
              <a:buNone/>
            </a:pPr>
            <a:endParaRPr lang="en-US" dirty="0"/>
          </a:p>
          <a:p>
            <a:endParaRPr lang="en-US" dirty="0"/>
          </a:p>
        </p:txBody>
      </p:sp>
    </p:spTree>
    <p:extLst>
      <p:ext uri="{BB962C8B-B14F-4D97-AF65-F5344CB8AC3E}">
        <p14:creationId xmlns:p14="http://schemas.microsoft.com/office/powerpoint/2010/main" val="29016457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fontScale="90000"/>
          </a:bodyPr>
          <a:lstStyle/>
          <a:p>
            <a:r>
              <a:rPr lang="en-US" dirty="0"/>
              <a:t>Step 7: Add Primary Keys</a:t>
            </a:r>
          </a:p>
        </p:txBody>
      </p:sp>
      <p:sp>
        <p:nvSpPr>
          <p:cNvPr id="3" name="Content Placeholder 2"/>
          <p:cNvSpPr>
            <a:spLocks noGrp="1"/>
          </p:cNvSpPr>
          <p:nvPr>
            <p:ph idx="1"/>
          </p:nvPr>
        </p:nvSpPr>
        <p:spPr>
          <a:xfrm>
            <a:off x="1043492" y="1752600"/>
            <a:ext cx="6777317" cy="4080029"/>
          </a:xfrm>
        </p:spPr>
        <p:txBody>
          <a:bodyPr>
            <a:normAutofit/>
          </a:bodyPr>
          <a:lstStyle/>
          <a:p>
            <a:r>
              <a:rPr lang="en-US" sz="2000" dirty="0">
                <a:solidFill>
                  <a:schemeClr val="tx1"/>
                </a:solidFill>
              </a:rPr>
              <a:t>A primary key is a field or fields which uniquely identify a record. At this point, natural keys only. </a:t>
            </a:r>
            <a:endParaRPr lang="en-US" sz="2000"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400" y="2514600"/>
            <a:ext cx="5267326" cy="3757687"/>
          </a:xfrm>
          <a:prstGeom prst="rect">
            <a:avLst/>
          </a:prstGeom>
        </p:spPr>
      </p:pic>
    </p:spTree>
    <p:extLst>
      <p:ext uri="{BB962C8B-B14F-4D97-AF65-F5344CB8AC3E}">
        <p14:creationId xmlns:p14="http://schemas.microsoft.com/office/powerpoint/2010/main" val="430696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7024744" cy="1143000"/>
          </a:xfrm>
        </p:spPr>
        <p:txBody>
          <a:bodyPr/>
          <a:lstStyle/>
          <a:p>
            <a:r>
              <a:rPr lang="en-US" dirty="0"/>
              <a:t>About Me</a:t>
            </a:r>
          </a:p>
        </p:txBody>
      </p:sp>
      <p:sp>
        <p:nvSpPr>
          <p:cNvPr id="3" name="Content Placeholder 2"/>
          <p:cNvSpPr>
            <a:spLocks noGrp="1"/>
          </p:cNvSpPr>
          <p:nvPr>
            <p:ph idx="1"/>
          </p:nvPr>
        </p:nvSpPr>
        <p:spPr>
          <a:xfrm>
            <a:off x="762000" y="1676400"/>
            <a:ext cx="7543800" cy="3508977"/>
          </a:xfrm>
        </p:spPr>
        <p:txBody>
          <a:bodyPr>
            <a:noAutofit/>
          </a:bodyPr>
          <a:lstStyle/>
          <a:p>
            <a:r>
              <a:rPr lang="en-US" sz="1800" dirty="0"/>
              <a:t>Roger Carlson started Roger's Access Library as a place to store knowledge in all forms related to Access  It has grown one of the most popular sites on the web with an estimated 2 million downloads.  Roger's website (</a:t>
            </a:r>
            <a:r>
              <a:rPr lang="en-US" sz="1800" dirty="0">
                <a:hlinkClick r:id="rId2"/>
              </a:rPr>
              <a:t>www.rogersaccesslibrary.com</a:t>
            </a:r>
            <a:r>
              <a:rPr lang="en-US" sz="1800" dirty="0"/>
              <a:t>) and blog (</a:t>
            </a:r>
            <a:r>
              <a:rPr lang="en-US" sz="1800" dirty="0">
                <a:hlinkClick r:id="rId3"/>
              </a:rPr>
              <a:t>http://rogersaccessblog.blogspot.com</a:t>
            </a:r>
            <a:r>
              <a:rPr lang="en-US" sz="1800" dirty="0"/>
              <a:t>) have been visited by nearly a million visitors from 170 countries.  </a:t>
            </a:r>
          </a:p>
          <a:p>
            <a:r>
              <a:rPr lang="en-US" sz="1800" dirty="0"/>
              <a:t>Roger graduated from Western Michigan University with a BS in Computer Science and taught database design and implementation at Muskegon Community College for 12 years.  </a:t>
            </a:r>
          </a:p>
          <a:p>
            <a:r>
              <a:rPr lang="en-US" sz="1800" dirty="0"/>
              <a:t>Roger currently works at Spectrum Health, the largest hospital system in out-state Michigan, as a Senior BI Analyst. </a:t>
            </a:r>
          </a:p>
        </p:txBody>
      </p:sp>
    </p:spTree>
    <p:extLst>
      <p:ext uri="{BB962C8B-B14F-4D97-AF65-F5344CB8AC3E}">
        <p14:creationId xmlns:p14="http://schemas.microsoft.com/office/powerpoint/2010/main" val="10726069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66800"/>
            <a:ext cx="7024744" cy="609600"/>
          </a:xfrm>
        </p:spPr>
        <p:txBody>
          <a:bodyPr>
            <a:normAutofit fontScale="90000"/>
          </a:bodyPr>
          <a:lstStyle/>
          <a:p>
            <a:r>
              <a:rPr lang="en-US" dirty="0"/>
              <a:t>Step 8: Evaluate Entities</a:t>
            </a:r>
          </a:p>
        </p:txBody>
      </p:sp>
      <p:sp>
        <p:nvSpPr>
          <p:cNvPr id="3" name="Content Placeholder 2"/>
          <p:cNvSpPr>
            <a:spLocks noGrp="1"/>
          </p:cNvSpPr>
          <p:nvPr>
            <p:ph idx="1"/>
          </p:nvPr>
        </p:nvSpPr>
        <p:spPr>
          <a:xfrm>
            <a:off x="1043492" y="1828800"/>
            <a:ext cx="6777317" cy="4003829"/>
          </a:xfrm>
        </p:spPr>
        <p:txBody>
          <a:bodyPr/>
          <a:lstStyle/>
          <a:p>
            <a:r>
              <a:rPr lang="en-US" dirty="0"/>
              <a:t>Each Entity:</a:t>
            </a:r>
          </a:p>
          <a:p>
            <a:pPr lvl="1"/>
            <a:r>
              <a:rPr lang="en-US" dirty="0"/>
              <a:t> represents a single subject</a:t>
            </a:r>
          </a:p>
          <a:p>
            <a:pPr lvl="1"/>
            <a:r>
              <a:rPr lang="en-US" dirty="0"/>
              <a:t>has a primary key</a:t>
            </a:r>
          </a:p>
          <a:p>
            <a:pPr lvl="1"/>
            <a:r>
              <a:rPr lang="en-US" dirty="0"/>
              <a:t>DOES NOT contain unnecessary duplicate attributes. (repeated columns)</a:t>
            </a:r>
          </a:p>
        </p:txBody>
      </p:sp>
    </p:spTree>
    <p:extLst>
      <p:ext uri="{BB962C8B-B14F-4D97-AF65-F5344CB8AC3E}">
        <p14:creationId xmlns:p14="http://schemas.microsoft.com/office/powerpoint/2010/main" val="30776599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0114" y="983776"/>
            <a:ext cx="7024744" cy="1143000"/>
          </a:xfrm>
        </p:spPr>
        <p:txBody>
          <a:bodyPr/>
          <a:lstStyle/>
          <a:p>
            <a:endParaRPr lang="en-US" dirty="0"/>
          </a:p>
        </p:txBody>
      </p:sp>
      <p:sp>
        <p:nvSpPr>
          <p:cNvPr id="19" name="Content Placeholder 18"/>
          <p:cNvSpPr>
            <a:spLocks noGrp="1"/>
          </p:cNvSpPr>
          <p:nvPr>
            <p:ph idx="1"/>
          </p:nvPr>
        </p:nvSpPr>
        <p:spPr/>
        <p:txBody>
          <a:bodyPr/>
          <a:lstStyle/>
          <a:p>
            <a:endParaRPr lang="en-US" dirty="0"/>
          </a:p>
        </p:txBody>
      </p:sp>
      <p:pic>
        <p:nvPicPr>
          <p:cNvPr id="20" name="Picture 1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1434152"/>
            <a:ext cx="6692562" cy="4774444"/>
          </a:xfrm>
          <a:prstGeom prst="rect">
            <a:avLst/>
          </a:prstGeom>
        </p:spPr>
      </p:pic>
      <p:sp>
        <p:nvSpPr>
          <p:cNvPr id="17" name="Right Bracket 16"/>
          <p:cNvSpPr/>
          <p:nvPr/>
        </p:nvSpPr>
        <p:spPr>
          <a:xfrm>
            <a:off x="5257800" y="2057400"/>
            <a:ext cx="304800" cy="1981200"/>
          </a:xfrm>
          <a:prstGeom prst="rightBracket">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ight Bracket 17"/>
          <p:cNvSpPr/>
          <p:nvPr/>
        </p:nvSpPr>
        <p:spPr>
          <a:xfrm>
            <a:off x="7606962" y="2196152"/>
            <a:ext cx="304800" cy="470848"/>
          </a:xfrm>
          <a:prstGeom prst="rightBracket">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Right Bracket 6"/>
          <p:cNvSpPr/>
          <p:nvPr/>
        </p:nvSpPr>
        <p:spPr>
          <a:xfrm>
            <a:off x="3124200" y="5217996"/>
            <a:ext cx="304800" cy="801804"/>
          </a:xfrm>
          <a:prstGeom prst="rightBracket">
            <a:avLst/>
          </a:prstGeom>
          <a:ln w="28575">
            <a:solidFill>
              <a:srgbClr val="92D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2489899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Amended Grid</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981200"/>
            <a:ext cx="7915791" cy="3819369"/>
          </a:xfrm>
        </p:spPr>
      </p:pic>
    </p:spTree>
    <p:extLst>
      <p:ext uri="{BB962C8B-B14F-4D97-AF65-F5344CB8AC3E}">
        <p14:creationId xmlns:p14="http://schemas.microsoft.com/office/powerpoint/2010/main" val="2895707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fontScale="90000"/>
          </a:bodyPr>
          <a:lstStyle/>
          <a:p>
            <a:r>
              <a:rPr lang="en-US" dirty="0"/>
              <a:t>Step 9: Evaluate Attributes</a:t>
            </a:r>
          </a:p>
        </p:txBody>
      </p:sp>
      <p:sp>
        <p:nvSpPr>
          <p:cNvPr id="3" name="Content Placeholder 2"/>
          <p:cNvSpPr>
            <a:spLocks noGrp="1"/>
          </p:cNvSpPr>
          <p:nvPr>
            <p:ph idx="1"/>
          </p:nvPr>
        </p:nvSpPr>
        <p:spPr>
          <a:xfrm>
            <a:off x="1043492" y="1905000"/>
            <a:ext cx="6777317" cy="3927629"/>
          </a:xfrm>
        </p:spPr>
        <p:txBody>
          <a:bodyPr/>
          <a:lstStyle/>
          <a:p>
            <a:r>
              <a:rPr lang="en-US" dirty="0"/>
              <a:t>Each Attribute:</a:t>
            </a:r>
          </a:p>
          <a:p>
            <a:pPr lvl="1"/>
            <a:r>
              <a:rPr lang="en-US" dirty="0"/>
              <a:t> is a characteristic of the Entity</a:t>
            </a:r>
          </a:p>
          <a:p>
            <a:pPr lvl="1"/>
            <a:r>
              <a:rPr lang="en-US" dirty="0"/>
              <a:t>contains only a single value</a:t>
            </a:r>
          </a:p>
          <a:p>
            <a:pPr lvl="1"/>
            <a:r>
              <a:rPr lang="en-US" dirty="0"/>
              <a:t>CANNOT be deconstructed into smaller components.</a:t>
            </a:r>
          </a:p>
          <a:p>
            <a:pPr lvl="1"/>
            <a:r>
              <a:rPr lang="en-US" dirty="0"/>
              <a:t>DOES NOT contain a calculated or concatenated value.</a:t>
            </a:r>
          </a:p>
          <a:p>
            <a:pPr lvl="1"/>
            <a:r>
              <a:rPr lang="en-US" dirty="0"/>
              <a:t> is unique within the entire database structure.</a:t>
            </a:r>
          </a:p>
          <a:p>
            <a:pPr lvl="1"/>
            <a:r>
              <a:rPr lang="en-US" dirty="0"/>
              <a:t>DOES NOT have attributes of its own.</a:t>
            </a:r>
          </a:p>
          <a:p>
            <a:pPr lvl="1"/>
            <a:endParaRPr lang="en-US" dirty="0"/>
          </a:p>
          <a:p>
            <a:pPr lvl="1"/>
            <a:endParaRPr lang="en-US" dirty="0"/>
          </a:p>
        </p:txBody>
      </p:sp>
    </p:spTree>
    <p:extLst>
      <p:ext uri="{BB962C8B-B14F-4D97-AF65-F5344CB8AC3E}">
        <p14:creationId xmlns:p14="http://schemas.microsoft.com/office/powerpoint/2010/main" val="29946574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027664"/>
            <a:ext cx="7620000" cy="801136"/>
          </a:xfrm>
        </p:spPr>
        <p:txBody>
          <a:bodyPr>
            <a:normAutofit fontScale="90000"/>
          </a:bodyPr>
          <a:lstStyle/>
          <a:p>
            <a:r>
              <a:rPr lang="en-US" dirty="0"/>
              <a:t>Step 10: Determine Relationships</a:t>
            </a:r>
          </a:p>
        </p:txBody>
      </p:sp>
      <p:sp>
        <p:nvSpPr>
          <p:cNvPr id="3" name="Content Placeholder 2"/>
          <p:cNvSpPr>
            <a:spLocks noGrp="1"/>
          </p:cNvSpPr>
          <p:nvPr>
            <p:ph sz="half" idx="2"/>
          </p:nvPr>
        </p:nvSpPr>
        <p:spPr>
          <a:xfrm>
            <a:off x="990600" y="2133600"/>
            <a:ext cx="3419856" cy="530506"/>
          </a:xfrm>
        </p:spPr>
        <p:txBody>
          <a:bodyPr>
            <a:normAutofit/>
          </a:bodyPr>
          <a:lstStyle/>
          <a:p>
            <a:r>
              <a:rPr lang="en-US" b="1" dirty="0"/>
              <a:t>Relationship Types</a:t>
            </a:r>
          </a:p>
        </p:txBody>
      </p:sp>
      <p:sp>
        <p:nvSpPr>
          <p:cNvPr id="7" name="Content Placeholder 6"/>
          <p:cNvSpPr>
            <a:spLocks noGrp="1"/>
          </p:cNvSpPr>
          <p:nvPr>
            <p:ph sz="quarter" idx="4"/>
          </p:nvPr>
        </p:nvSpPr>
        <p:spPr>
          <a:xfrm>
            <a:off x="3584999" y="2743200"/>
            <a:ext cx="4949401" cy="3143491"/>
          </a:xfrm>
        </p:spPr>
        <p:txBody>
          <a:bodyPr>
            <a:normAutofit/>
          </a:bodyPr>
          <a:lstStyle/>
          <a:p>
            <a:pPr marL="365760" lvl="1" indent="0" defTabSz="2743200">
              <a:buNone/>
            </a:pPr>
            <a:r>
              <a:rPr lang="en-US" b="1" dirty="0"/>
              <a:t>Many-to-Many:</a:t>
            </a:r>
            <a:r>
              <a:rPr lang="en-US" dirty="0"/>
              <a:t> Common in real life, but </a:t>
            </a:r>
            <a:r>
              <a:rPr lang="en-US" b="1" dirty="0"/>
              <a:t>cannot</a:t>
            </a:r>
            <a:r>
              <a:rPr lang="en-US" dirty="0"/>
              <a:t> be represented in a database.</a:t>
            </a:r>
          </a:p>
          <a:p>
            <a:pPr marL="365760" lvl="1" indent="0" defTabSz="2743200">
              <a:buNone/>
            </a:pPr>
            <a:endParaRPr lang="en-US" sz="1100" dirty="0"/>
          </a:p>
          <a:p>
            <a:pPr marL="365760" lvl="1" indent="0" defTabSz="2743200">
              <a:buNone/>
            </a:pPr>
            <a:r>
              <a:rPr lang="en-US" b="1" dirty="0"/>
              <a:t>One-to-Many:</a:t>
            </a:r>
            <a:r>
              <a:rPr lang="en-US" dirty="0"/>
              <a:t> The most common relationship in a database.</a:t>
            </a:r>
          </a:p>
          <a:p>
            <a:pPr marL="365760" lvl="1" indent="0" defTabSz="2743200">
              <a:buNone/>
            </a:pPr>
            <a:endParaRPr lang="en-US" sz="800" dirty="0"/>
          </a:p>
          <a:p>
            <a:pPr marL="365760" lvl="1" indent="0" defTabSz="2743200">
              <a:buNone/>
            </a:pPr>
            <a:r>
              <a:rPr lang="en-US" b="1" dirty="0"/>
              <a:t>One-to-One:</a:t>
            </a:r>
            <a:r>
              <a:rPr lang="en-US" dirty="0"/>
              <a:t> Seldom used.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7784" y="2895599"/>
            <a:ext cx="2576016" cy="2507015"/>
          </a:xfrm>
          <a:prstGeom prst="rect">
            <a:avLst/>
          </a:prstGeom>
        </p:spPr>
      </p:pic>
    </p:spTree>
    <p:extLst>
      <p:ext uri="{BB962C8B-B14F-4D97-AF65-F5344CB8AC3E}">
        <p14:creationId xmlns:p14="http://schemas.microsoft.com/office/powerpoint/2010/main" val="18615154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043490" y="1027664"/>
            <a:ext cx="7024744" cy="724936"/>
          </a:xfrm>
        </p:spPr>
        <p:txBody>
          <a:bodyPr>
            <a:normAutofit/>
          </a:bodyPr>
          <a:lstStyle/>
          <a:p>
            <a:r>
              <a:rPr lang="en-US" dirty="0"/>
              <a:t>Employee-</a:t>
            </a:r>
            <a:r>
              <a:rPr lang="en-US" dirty="0" err="1"/>
              <a:t>JobHistory</a:t>
            </a:r>
            <a:endParaRPr lang="en-US" dirty="0"/>
          </a:p>
        </p:txBody>
      </p:sp>
      <p:sp>
        <p:nvSpPr>
          <p:cNvPr id="8" name="Content Placeholder 7"/>
          <p:cNvSpPr>
            <a:spLocks noGrp="1"/>
          </p:cNvSpPr>
          <p:nvPr>
            <p:ph idx="1"/>
          </p:nvPr>
        </p:nvSpPr>
        <p:spPr>
          <a:xfrm>
            <a:off x="1043492" y="2057400"/>
            <a:ext cx="6777317" cy="3775229"/>
          </a:xfrm>
        </p:spPr>
        <p:txBody>
          <a:bodyPr/>
          <a:lstStyle/>
          <a:p>
            <a:r>
              <a:rPr lang="en-US" dirty="0"/>
              <a:t>Each Employee can have One or More Job History instance</a:t>
            </a:r>
          </a:p>
          <a:p>
            <a:pPr marL="68580" indent="0">
              <a:buNone/>
            </a:pPr>
            <a:r>
              <a:rPr lang="en-US" dirty="0"/>
              <a:t>And</a:t>
            </a:r>
          </a:p>
          <a:p>
            <a:r>
              <a:rPr lang="en-US" dirty="0"/>
              <a:t>Each Job History instance can be for One and Only One Employee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2999" y="4267200"/>
            <a:ext cx="6773333" cy="1219200"/>
          </a:xfrm>
          <a:prstGeom prst="rect">
            <a:avLst/>
          </a:prstGeom>
        </p:spPr>
      </p:pic>
    </p:spTree>
    <p:extLst>
      <p:ext uri="{BB962C8B-B14F-4D97-AF65-F5344CB8AC3E}">
        <p14:creationId xmlns:p14="http://schemas.microsoft.com/office/powerpoint/2010/main" val="2129921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801136"/>
          </a:xfrm>
        </p:spPr>
        <p:txBody>
          <a:bodyPr/>
          <a:lstStyle/>
          <a:p>
            <a:r>
              <a:rPr lang="en-US" dirty="0"/>
              <a:t>Job-Job History</a:t>
            </a:r>
          </a:p>
        </p:txBody>
      </p:sp>
      <p:sp>
        <p:nvSpPr>
          <p:cNvPr id="3" name="Content Placeholder 2"/>
          <p:cNvSpPr>
            <a:spLocks noGrp="1"/>
          </p:cNvSpPr>
          <p:nvPr>
            <p:ph idx="1"/>
          </p:nvPr>
        </p:nvSpPr>
        <p:spPr/>
        <p:txBody>
          <a:bodyPr/>
          <a:lstStyle/>
          <a:p>
            <a:r>
              <a:rPr lang="en-US" dirty="0"/>
              <a:t>Each Job can have One or More Job History instance</a:t>
            </a:r>
          </a:p>
          <a:p>
            <a:pPr marL="68580" indent="0">
              <a:buNone/>
            </a:pPr>
            <a:r>
              <a:rPr lang="en-US" dirty="0"/>
              <a:t>And</a:t>
            </a:r>
          </a:p>
          <a:p>
            <a:r>
              <a:rPr lang="en-US" dirty="0"/>
              <a:t>Each Job History instance can be for One and Only One Job.</a:t>
            </a:r>
            <a:br>
              <a:rPr lang="en-US" dirty="0"/>
            </a:b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4495800"/>
            <a:ext cx="6350000" cy="1143000"/>
          </a:xfrm>
          <a:prstGeom prst="rect">
            <a:avLst/>
          </a:prstGeom>
        </p:spPr>
      </p:pic>
    </p:spTree>
    <p:extLst>
      <p:ext uri="{BB962C8B-B14F-4D97-AF65-F5344CB8AC3E}">
        <p14:creationId xmlns:p14="http://schemas.microsoft.com/office/powerpoint/2010/main" val="14542006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1029736"/>
          </a:xfrm>
        </p:spPr>
        <p:txBody>
          <a:bodyPr/>
          <a:lstStyle/>
          <a:p>
            <a:r>
              <a:rPr lang="en-US" dirty="0"/>
              <a:t>Employee-Job</a:t>
            </a:r>
          </a:p>
        </p:txBody>
      </p:sp>
      <p:sp>
        <p:nvSpPr>
          <p:cNvPr id="3" name="Content Placeholder 2"/>
          <p:cNvSpPr>
            <a:spLocks noGrp="1"/>
          </p:cNvSpPr>
          <p:nvPr>
            <p:ph idx="1"/>
          </p:nvPr>
        </p:nvSpPr>
        <p:spPr/>
        <p:txBody>
          <a:bodyPr/>
          <a:lstStyle/>
          <a:p>
            <a:r>
              <a:rPr lang="en-US" dirty="0"/>
              <a:t>Each Employee can hold One or More Jobs</a:t>
            </a:r>
          </a:p>
          <a:p>
            <a:pPr marL="68580" indent="0">
              <a:buNone/>
            </a:pPr>
            <a:r>
              <a:rPr lang="en-US" dirty="0"/>
              <a:t>And</a:t>
            </a:r>
          </a:p>
          <a:p>
            <a:r>
              <a:rPr lang="en-US" dirty="0"/>
              <a:t>Each Job can be held by One or More Employees</a:t>
            </a:r>
            <a:br>
              <a:rPr lang="en-US" dirty="0"/>
            </a:br>
            <a:br>
              <a:rPr lang="en-US" dirty="0"/>
            </a:br>
            <a:endParaRPr lang="en-US" dirty="0"/>
          </a:p>
        </p:txBody>
      </p:sp>
      <p:pic>
        <p:nvPicPr>
          <p:cNvPr id="5" name="Picture 4">
            <a:extLst>
              <a:ext uri="{FF2B5EF4-FFF2-40B4-BE49-F238E27FC236}">
                <a16:creationId xmlns:a16="http://schemas.microsoft.com/office/drawing/2014/main" id="{88A0A273-50A3-4FF7-8757-FC76A499626D}"/>
              </a:ext>
            </a:extLst>
          </p:cNvPr>
          <p:cNvPicPr>
            <a:picLocks noChangeAspect="1"/>
          </p:cNvPicPr>
          <p:nvPr/>
        </p:nvPicPr>
        <p:blipFill rotWithShape="1">
          <a:blip r:embed="rId2">
            <a:extLst>
              <a:ext uri="{28A0092B-C50C-407E-A947-70E740481C1C}">
                <a14:useLocalDpi xmlns:a14="http://schemas.microsoft.com/office/drawing/2010/main" val="0"/>
              </a:ext>
            </a:extLst>
          </a:blip>
          <a:srcRect l="-66856" t="-57143" r="128285" b="57143"/>
          <a:stretch/>
        </p:blipFill>
        <p:spPr>
          <a:xfrm>
            <a:off x="1447799" y="4038600"/>
            <a:ext cx="2286001" cy="1066800"/>
          </a:xfrm>
          <a:prstGeom prst="rect">
            <a:avLst/>
          </a:prstGeom>
        </p:spPr>
      </p:pic>
      <p:grpSp>
        <p:nvGrpSpPr>
          <p:cNvPr id="6" name="Group 5">
            <a:extLst>
              <a:ext uri="{FF2B5EF4-FFF2-40B4-BE49-F238E27FC236}">
                <a16:creationId xmlns:a16="http://schemas.microsoft.com/office/drawing/2014/main" id="{B0FDDC94-199E-4E72-8C99-2B815923CFB4}"/>
              </a:ext>
            </a:extLst>
          </p:cNvPr>
          <p:cNvGrpSpPr/>
          <p:nvPr/>
        </p:nvGrpSpPr>
        <p:grpSpPr>
          <a:xfrm>
            <a:off x="1447799" y="4648200"/>
            <a:ext cx="6390421" cy="1164770"/>
            <a:chOff x="1447799" y="4648200"/>
            <a:chExt cx="6390421" cy="116477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799" y="4648200"/>
              <a:ext cx="637953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a:extLst>
                <a:ext uri="{FF2B5EF4-FFF2-40B4-BE49-F238E27FC236}">
                  <a16:creationId xmlns:a16="http://schemas.microsoft.com/office/drawing/2014/main" id="{B2196D97-D77F-4239-8C42-EC680D0379AC}"/>
                </a:ext>
              </a:extLst>
            </p:cNvPr>
            <p:cNvPicPr>
              <a:picLocks noChangeAspect="1"/>
            </p:cNvPicPr>
            <p:nvPr/>
          </p:nvPicPr>
          <p:blipFill rotWithShape="1">
            <a:blip r:embed="rId4"/>
            <a:srcRect l="62007"/>
            <a:stretch/>
          </p:blipFill>
          <p:spPr>
            <a:xfrm>
              <a:off x="5426977" y="4672919"/>
              <a:ext cx="2411243" cy="1140051"/>
            </a:xfrm>
            <a:prstGeom prst="rect">
              <a:avLst/>
            </a:prstGeom>
          </p:spPr>
        </p:pic>
      </p:grpSp>
    </p:spTree>
    <p:extLst>
      <p:ext uri="{BB962C8B-B14F-4D97-AF65-F5344CB8AC3E}">
        <p14:creationId xmlns:p14="http://schemas.microsoft.com/office/powerpoint/2010/main" val="8413752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1029736"/>
          </a:xfrm>
        </p:spPr>
        <p:txBody>
          <a:bodyPr/>
          <a:lstStyle/>
          <a:p>
            <a:r>
              <a:rPr lang="en-US" dirty="0"/>
              <a:t>Employee-Certifications</a:t>
            </a:r>
          </a:p>
        </p:txBody>
      </p:sp>
      <p:sp>
        <p:nvSpPr>
          <p:cNvPr id="3" name="Content Placeholder 2"/>
          <p:cNvSpPr>
            <a:spLocks noGrp="1"/>
          </p:cNvSpPr>
          <p:nvPr>
            <p:ph idx="1"/>
          </p:nvPr>
        </p:nvSpPr>
        <p:spPr/>
        <p:txBody>
          <a:bodyPr/>
          <a:lstStyle/>
          <a:p>
            <a:r>
              <a:rPr lang="en-US" dirty="0"/>
              <a:t>Each Employee can attain One or More Certifications</a:t>
            </a:r>
          </a:p>
          <a:p>
            <a:pPr marL="68580" indent="0">
              <a:buNone/>
            </a:pPr>
            <a:r>
              <a:rPr lang="en-US" dirty="0"/>
              <a:t>And</a:t>
            </a:r>
          </a:p>
          <a:p>
            <a:r>
              <a:rPr lang="en-US" dirty="0"/>
              <a:t>Each Certification can be earned by One or More Employees</a:t>
            </a:r>
            <a:br>
              <a:rPr lang="en-US" dirty="0"/>
            </a:br>
            <a:br>
              <a:rPr lang="en-US" dirty="0"/>
            </a:b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799" y="4648200"/>
            <a:ext cx="637953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36393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685800"/>
          </a:xfrm>
        </p:spPr>
        <p:txBody>
          <a:bodyPr>
            <a:normAutofit fontScale="90000"/>
          </a:bodyPr>
          <a:lstStyle/>
          <a:p>
            <a:r>
              <a:rPr lang="en-US" dirty="0"/>
              <a:t>Job-Certifications</a:t>
            </a:r>
          </a:p>
        </p:txBody>
      </p:sp>
      <p:sp>
        <p:nvSpPr>
          <p:cNvPr id="3" name="Content Placeholder 2"/>
          <p:cNvSpPr>
            <a:spLocks noGrp="1"/>
          </p:cNvSpPr>
          <p:nvPr>
            <p:ph idx="1"/>
          </p:nvPr>
        </p:nvSpPr>
        <p:spPr>
          <a:xfrm>
            <a:off x="1043492" y="1676400"/>
            <a:ext cx="6777317" cy="4156229"/>
          </a:xfrm>
        </p:spPr>
        <p:txBody>
          <a:bodyPr/>
          <a:lstStyle/>
          <a:p>
            <a:r>
              <a:rPr lang="en-US" dirty="0"/>
              <a:t>Each Job requires One or More Certification</a:t>
            </a:r>
          </a:p>
          <a:p>
            <a:pPr marL="68580" indent="0">
              <a:buNone/>
            </a:pPr>
            <a:r>
              <a:rPr lang="en-US" dirty="0"/>
              <a:t>But</a:t>
            </a:r>
          </a:p>
          <a:p>
            <a:r>
              <a:rPr lang="en-US" dirty="0"/>
              <a:t>Each Certification is for One and Only One Job</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799" y="4038600"/>
            <a:ext cx="5926667" cy="1066800"/>
          </a:xfrm>
          <a:prstGeom prst="rect">
            <a:avLst/>
          </a:prstGeom>
        </p:spPr>
      </p:pic>
    </p:spTree>
    <p:extLst>
      <p:ext uri="{BB962C8B-B14F-4D97-AF65-F5344CB8AC3E}">
        <p14:creationId xmlns:p14="http://schemas.microsoft.com/office/powerpoint/2010/main" val="1071824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What’s the Big Deal about Normalization?</a:t>
            </a:r>
          </a:p>
        </p:txBody>
      </p:sp>
      <p:sp>
        <p:nvSpPr>
          <p:cNvPr id="3" name="Content Placeholder 2"/>
          <p:cNvSpPr>
            <a:spLocks noGrp="1"/>
          </p:cNvSpPr>
          <p:nvPr>
            <p:ph idx="1"/>
          </p:nvPr>
        </p:nvSpPr>
        <p:spPr/>
        <p:txBody>
          <a:bodyPr/>
          <a:lstStyle/>
          <a:p>
            <a:r>
              <a:rPr lang="en-US" dirty="0"/>
              <a:t>What is normalization? Normalization is a methodology for removing redundant data from a database WITHOUT losing information.</a:t>
            </a:r>
          </a:p>
          <a:p>
            <a:pPr>
              <a:lnSpc>
                <a:spcPct val="150000"/>
              </a:lnSpc>
            </a:pPr>
            <a:r>
              <a:rPr lang="en-US" dirty="0"/>
              <a:t>So who cares?  Why is redundant data bad?</a:t>
            </a:r>
          </a:p>
        </p:txBody>
      </p:sp>
    </p:spTree>
    <p:extLst>
      <p:ext uri="{BB962C8B-B14F-4D97-AF65-F5344CB8AC3E}">
        <p14:creationId xmlns:p14="http://schemas.microsoft.com/office/powerpoint/2010/main" val="747578059"/>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Relationships Between Entities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47800" y="2743200"/>
            <a:ext cx="4448448" cy="3458669"/>
          </a:xfrm>
        </p:spPr>
      </p:pic>
      <p:grpSp>
        <p:nvGrpSpPr>
          <p:cNvPr id="5" name="Group 4">
            <a:extLst>
              <a:ext uri="{FF2B5EF4-FFF2-40B4-BE49-F238E27FC236}">
                <a16:creationId xmlns:a16="http://schemas.microsoft.com/office/drawing/2014/main" id="{9D8AB91B-87B4-44D3-88E4-1F93696A082F}"/>
              </a:ext>
            </a:extLst>
          </p:cNvPr>
          <p:cNvGrpSpPr/>
          <p:nvPr/>
        </p:nvGrpSpPr>
        <p:grpSpPr>
          <a:xfrm>
            <a:off x="1447800" y="1823357"/>
            <a:ext cx="4448448" cy="838200"/>
            <a:chOff x="1447799" y="4648200"/>
            <a:chExt cx="6390421" cy="1164770"/>
          </a:xfrm>
        </p:grpSpPr>
        <p:pic>
          <p:nvPicPr>
            <p:cNvPr id="6" name="Picture 2">
              <a:extLst>
                <a:ext uri="{FF2B5EF4-FFF2-40B4-BE49-F238E27FC236}">
                  <a16:creationId xmlns:a16="http://schemas.microsoft.com/office/drawing/2014/main" id="{1201BEB0-B923-4C9B-B637-0BC1537F10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799" y="4648200"/>
              <a:ext cx="637953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6">
              <a:extLst>
                <a:ext uri="{FF2B5EF4-FFF2-40B4-BE49-F238E27FC236}">
                  <a16:creationId xmlns:a16="http://schemas.microsoft.com/office/drawing/2014/main" id="{8AA08EED-1730-462A-97D5-55E340E7B6A5}"/>
                </a:ext>
              </a:extLst>
            </p:cNvPr>
            <p:cNvPicPr>
              <a:picLocks noChangeAspect="1"/>
            </p:cNvPicPr>
            <p:nvPr/>
          </p:nvPicPr>
          <p:blipFill rotWithShape="1">
            <a:blip r:embed="rId5"/>
            <a:srcRect l="62007"/>
            <a:stretch/>
          </p:blipFill>
          <p:spPr>
            <a:xfrm>
              <a:off x="5426977" y="4672919"/>
              <a:ext cx="2411243" cy="1140051"/>
            </a:xfrm>
            <a:prstGeom prst="rect">
              <a:avLst/>
            </a:prstGeom>
          </p:spPr>
        </p:pic>
      </p:grpSp>
      <p:grpSp>
        <p:nvGrpSpPr>
          <p:cNvPr id="10" name="Group 9">
            <a:extLst>
              <a:ext uri="{FF2B5EF4-FFF2-40B4-BE49-F238E27FC236}">
                <a16:creationId xmlns:a16="http://schemas.microsoft.com/office/drawing/2014/main" id="{9C491AA1-8314-4AE2-A39A-96C1A131D337}"/>
              </a:ext>
            </a:extLst>
          </p:cNvPr>
          <p:cNvGrpSpPr/>
          <p:nvPr/>
        </p:nvGrpSpPr>
        <p:grpSpPr>
          <a:xfrm>
            <a:off x="1143000" y="1752600"/>
            <a:ext cx="5039834" cy="914400"/>
            <a:chOff x="1143000" y="1752600"/>
            <a:chExt cx="5039834" cy="914400"/>
          </a:xfrm>
        </p:grpSpPr>
        <p:cxnSp>
          <p:nvCxnSpPr>
            <p:cNvPr id="8" name="Straight Connector 7">
              <a:extLst>
                <a:ext uri="{FF2B5EF4-FFF2-40B4-BE49-F238E27FC236}">
                  <a16:creationId xmlns:a16="http://schemas.microsoft.com/office/drawing/2014/main" id="{A79F6485-4CCE-44B2-B860-8480D115ED0B}"/>
                </a:ext>
              </a:extLst>
            </p:cNvPr>
            <p:cNvCxnSpPr/>
            <p:nvPr/>
          </p:nvCxnSpPr>
          <p:spPr>
            <a:xfrm>
              <a:off x="1143000" y="1752600"/>
              <a:ext cx="5029200" cy="914400"/>
            </a:xfrm>
            <a:prstGeom prst="line">
              <a:avLst/>
            </a:prstGeom>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DC08354D-FAD8-4FB6-B09D-1101FE87E040}"/>
                </a:ext>
              </a:extLst>
            </p:cNvPr>
            <p:cNvCxnSpPr>
              <a:cxnSpLocks/>
            </p:cNvCxnSpPr>
            <p:nvPr/>
          </p:nvCxnSpPr>
          <p:spPr>
            <a:xfrm rot="9600000">
              <a:off x="1153634" y="1752600"/>
              <a:ext cx="5029200" cy="914400"/>
            </a:xfrm>
            <a:prstGeom prst="line">
              <a:avLst/>
            </a:prstGeom>
            <a:ln/>
          </p:spPr>
          <p:style>
            <a:lnRef idx="3">
              <a:schemeClr val="accent3"/>
            </a:lnRef>
            <a:fillRef idx="0">
              <a:schemeClr val="accent3"/>
            </a:fillRef>
            <a:effectRef idx="2">
              <a:schemeClr val="accent3"/>
            </a:effectRef>
            <a:fontRef idx="minor">
              <a:schemeClr val="tx1"/>
            </a:fontRef>
          </p:style>
        </p:cxnSp>
      </p:grpSp>
    </p:spTree>
    <p:extLst>
      <p:ext uri="{BB962C8B-B14F-4D97-AF65-F5344CB8AC3E}">
        <p14:creationId xmlns:p14="http://schemas.microsoft.com/office/powerpoint/2010/main" val="2834118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Relationships Between Entities</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447800" y="1758456"/>
            <a:ext cx="5715000" cy="4443413"/>
          </a:xfrm>
        </p:spPr>
      </p:pic>
    </p:spTree>
    <p:extLst>
      <p:ext uri="{BB962C8B-B14F-4D97-AF65-F5344CB8AC3E}">
        <p14:creationId xmlns:p14="http://schemas.microsoft.com/office/powerpoint/2010/main" val="6839723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7024744" cy="1143000"/>
          </a:xfrm>
        </p:spPr>
        <p:txBody>
          <a:bodyPr>
            <a:normAutofit fontScale="90000"/>
          </a:bodyPr>
          <a:lstStyle/>
          <a:p>
            <a:r>
              <a:rPr lang="en-US" dirty="0"/>
              <a:t>Step 11: Resolve</a:t>
            </a:r>
            <a:r>
              <a:rPr lang="en-US" baseline="0" dirty="0"/>
              <a:t> Many-Many Relationships</a:t>
            </a:r>
            <a:endParaRPr lang="en-US" dirty="0"/>
          </a:p>
        </p:txBody>
      </p:sp>
      <p:sp>
        <p:nvSpPr>
          <p:cNvPr id="3" name="Content Placeholder 2"/>
          <p:cNvSpPr>
            <a:spLocks noGrp="1"/>
          </p:cNvSpPr>
          <p:nvPr>
            <p:ph idx="1"/>
          </p:nvPr>
        </p:nvSpPr>
        <p:spPr>
          <a:xfrm>
            <a:off x="1143000" y="2400300"/>
            <a:ext cx="6777317" cy="4153348"/>
          </a:xfrm>
        </p:spPr>
        <p:txBody>
          <a:bodyPr>
            <a:normAutofit fontScale="85000" lnSpcReduction="20000"/>
          </a:bodyPr>
          <a:lstStyle/>
          <a:p>
            <a:endParaRPr lang="en-US" dirty="0"/>
          </a:p>
          <a:p>
            <a:endParaRPr lang="en-US" dirty="0"/>
          </a:p>
          <a:p>
            <a:r>
              <a:rPr lang="en-US" dirty="0"/>
              <a:t>To rationalize a many-to-many relationship between two tables, you create a entity table -- an "intersection" or "linking" entity. Then you create one-to-many relationships between the linking entity and each of the main entities, with the "many-side" of both relationships on the linking entity.</a:t>
            </a:r>
          </a:p>
          <a:p>
            <a:endParaRPr lang="en-US" dirty="0"/>
          </a:p>
          <a:p>
            <a:r>
              <a:rPr lang="en-US" dirty="0"/>
              <a:t>The </a:t>
            </a:r>
            <a:r>
              <a:rPr lang="en-US" b="1" dirty="0"/>
              <a:t>Employee/Certification</a:t>
            </a:r>
            <a:r>
              <a:rPr lang="en-US" dirty="0"/>
              <a:t> entity represents a certification for a particular employee and that can be given at only one time. Now I can see where to put my unassigned </a:t>
            </a:r>
            <a:r>
              <a:rPr lang="en-US" dirty="0" err="1"/>
              <a:t>CertificationDate</a:t>
            </a:r>
            <a:r>
              <a:rPr lang="en-US" dirty="0"/>
              <a:t> attribute. </a:t>
            </a:r>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1828800"/>
            <a:ext cx="6350000" cy="1143000"/>
          </a:xfrm>
          <a:prstGeom prst="rect">
            <a:avLst/>
          </a:prstGeom>
        </p:spPr>
      </p:pic>
    </p:spTree>
    <p:extLst>
      <p:ext uri="{BB962C8B-B14F-4D97-AF65-F5344CB8AC3E}">
        <p14:creationId xmlns:p14="http://schemas.microsoft.com/office/powerpoint/2010/main" val="5051534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Real Entities vs. Pseudo Entities </a:t>
            </a: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r="-971" b="65518"/>
          <a:stretch/>
        </p:blipFill>
        <p:spPr>
          <a:xfrm>
            <a:off x="1373795" y="2438400"/>
            <a:ext cx="6398605" cy="99060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8896" y="4076700"/>
            <a:ext cx="6373504" cy="1104900"/>
          </a:xfrm>
          <a:prstGeom prst="rect">
            <a:avLst/>
          </a:prstGeom>
        </p:spPr>
      </p:pic>
      <p:sp>
        <p:nvSpPr>
          <p:cNvPr id="6" name="Text Placeholder 5"/>
          <p:cNvSpPr>
            <a:spLocks noGrp="1"/>
          </p:cNvSpPr>
          <p:nvPr>
            <p:ph type="body" idx="4294967295"/>
          </p:nvPr>
        </p:nvSpPr>
        <p:spPr>
          <a:xfrm>
            <a:off x="1066800" y="1828800"/>
            <a:ext cx="5890708" cy="4003829"/>
          </a:xfrm>
        </p:spPr>
        <p:txBody>
          <a:bodyPr/>
          <a:lstStyle/>
          <a:p>
            <a:r>
              <a:rPr lang="en-US" dirty="0"/>
              <a:t>Real </a:t>
            </a:r>
            <a:r>
              <a:rPr lang="en-US" baseline="0" dirty="0"/>
              <a:t>Entity to Resolve M:M</a:t>
            </a:r>
          </a:p>
          <a:p>
            <a:endParaRPr lang="en-US" baseline="0" dirty="0"/>
          </a:p>
          <a:p>
            <a:endParaRPr lang="en-US" baseline="0" dirty="0"/>
          </a:p>
          <a:p>
            <a:endParaRPr lang="en-US" baseline="0" dirty="0"/>
          </a:p>
          <a:p>
            <a:r>
              <a:rPr lang="en-US" dirty="0"/>
              <a:t>Pseudo </a:t>
            </a:r>
            <a:r>
              <a:rPr lang="en-US" baseline="0" dirty="0"/>
              <a:t>Entity to Resolve M:M</a:t>
            </a:r>
            <a:endParaRPr lang="en-US" dirty="0"/>
          </a:p>
        </p:txBody>
      </p:sp>
    </p:spTree>
    <p:extLst>
      <p:ext uri="{BB962C8B-B14F-4D97-AF65-F5344CB8AC3E}">
        <p14:creationId xmlns:p14="http://schemas.microsoft.com/office/powerpoint/2010/main" val="2296094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fontScale="90000"/>
          </a:bodyPr>
          <a:lstStyle/>
          <a:p>
            <a:r>
              <a:rPr lang="en-US" dirty="0"/>
              <a:t>Final Attribute Grid</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1981200"/>
            <a:ext cx="7733733" cy="3886200"/>
          </a:xfrm>
        </p:spPr>
      </p:pic>
    </p:spTree>
    <p:extLst>
      <p:ext uri="{BB962C8B-B14F-4D97-AF65-F5344CB8AC3E}">
        <p14:creationId xmlns:p14="http://schemas.microsoft.com/office/powerpoint/2010/main" val="31103447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Final E-R Diagram</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9200" y="2286000"/>
            <a:ext cx="6723209" cy="3008636"/>
          </a:xfrm>
        </p:spPr>
      </p:pic>
    </p:spTree>
    <p:extLst>
      <p:ext uri="{BB962C8B-B14F-4D97-AF65-F5344CB8AC3E}">
        <p14:creationId xmlns:p14="http://schemas.microsoft.com/office/powerpoint/2010/main" val="24945904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447800"/>
            <a:ext cx="7024744" cy="648736"/>
          </a:xfrm>
        </p:spPr>
        <p:txBody>
          <a:bodyPr>
            <a:normAutofit fontScale="90000"/>
          </a:bodyPr>
          <a:lstStyle/>
          <a:p>
            <a:r>
              <a:rPr lang="en-US" dirty="0"/>
              <a:t>Step 12: Implementing</a:t>
            </a:r>
            <a:r>
              <a:rPr lang="en-US" baseline="0" dirty="0"/>
              <a:t> the </a:t>
            </a:r>
            <a:r>
              <a:rPr lang="en-US" dirty="0"/>
              <a:t>E-R Diagram </a:t>
            </a:r>
          </a:p>
        </p:txBody>
      </p:sp>
      <p:sp>
        <p:nvSpPr>
          <p:cNvPr id="3" name="Content Placeholder 2"/>
          <p:cNvSpPr>
            <a:spLocks noGrp="1"/>
          </p:cNvSpPr>
          <p:nvPr>
            <p:ph idx="1"/>
          </p:nvPr>
        </p:nvSpPr>
        <p:spPr>
          <a:xfrm>
            <a:off x="1043492" y="2514600"/>
            <a:ext cx="6777317" cy="3810000"/>
          </a:xfrm>
        </p:spPr>
        <p:txBody>
          <a:bodyPr>
            <a:normAutofit/>
          </a:bodyPr>
          <a:lstStyle/>
          <a:p>
            <a:r>
              <a:rPr lang="en-US" sz="2000" dirty="0"/>
              <a:t>So far, I've talked about Entities and Attributes to keep myself from thinking about implementation issues during the modeling phase. </a:t>
            </a:r>
          </a:p>
          <a:p>
            <a:endParaRPr lang="en-US" sz="2000" dirty="0"/>
          </a:p>
          <a:p>
            <a:r>
              <a:rPr lang="en-US" sz="2000" dirty="0"/>
              <a:t>But at the implementation phase, entities become tables and attributes become fields.</a:t>
            </a:r>
          </a:p>
          <a:p>
            <a:endParaRPr lang="en-US" sz="2000" dirty="0"/>
          </a:p>
        </p:txBody>
      </p:sp>
    </p:spTree>
    <p:extLst>
      <p:ext uri="{BB962C8B-B14F-4D97-AF65-F5344CB8AC3E}">
        <p14:creationId xmlns:p14="http://schemas.microsoft.com/office/powerpoint/2010/main" val="38531753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496336"/>
          </a:xfrm>
        </p:spPr>
        <p:txBody>
          <a:bodyPr>
            <a:normAutofit fontScale="90000"/>
          </a:bodyPr>
          <a:lstStyle/>
          <a:p>
            <a:r>
              <a:rPr lang="en-US" dirty="0"/>
              <a:t>Add Surrogate Keys:</a:t>
            </a:r>
          </a:p>
        </p:txBody>
      </p:sp>
      <p:sp>
        <p:nvSpPr>
          <p:cNvPr id="3" name="Content Placeholder 2"/>
          <p:cNvSpPr>
            <a:spLocks noGrp="1"/>
          </p:cNvSpPr>
          <p:nvPr>
            <p:ph idx="1"/>
          </p:nvPr>
        </p:nvSpPr>
        <p:spPr>
          <a:xfrm>
            <a:off x="1066800" y="1905000"/>
            <a:ext cx="6777317" cy="3508977"/>
          </a:xfrm>
        </p:spPr>
        <p:txBody>
          <a:bodyPr>
            <a:normAutofit/>
          </a:bodyPr>
          <a:lstStyle/>
          <a:p>
            <a:r>
              <a:rPr lang="en-US" sz="2000" dirty="0"/>
              <a:t>Add an Autonumber, </a:t>
            </a:r>
            <a:r>
              <a:rPr lang="en-US" sz="2000" u="sng" dirty="0">
                <a:solidFill>
                  <a:schemeClr val="tx1"/>
                </a:solidFill>
              </a:rPr>
              <a:t>Primary Key </a:t>
            </a:r>
            <a:r>
              <a:rPr lang="en-US" sz="2000" dirty="0"/>
              <a:t>field (Surrogate Key) (</a:t>
            </a:r>
            <a:r>
              <a:rPr lang="en-US" sz="2000" dirty="0" err="1"/>
              <a:t>tablename</a:t>
            </a:r>
            <a:r>
              <a:rPr lang="en-US" sz="2000" dirty="0"/>
              <a:t>+"id")</a:t>
            </a:r>
          </a:p>
          <a:p>
            <a:pPr lvl="1"/>
            <a:r>
              <a:rPr lang="en-US" sz="1800" dirty="0" err="1"/>
              <a:t>EmployeeID</a:t>
            </a:r>
            <a:endParaRPr lang="en-US" sz="1800" dirty="0"/>
          </a:p>
          <a:p>
            <a:pPr lvl="1"/>
            <a:r>
              <a:rPr lang="en-US" sz="1800" dirty="0" err="1"/>
              <a:t>JobID</a:t>
            </a:r>
            <a:endParaRPr lang="en-US" sz="1800" dirty="0"/>
          </a:p>
          <a:p>
            <a:r>
              <a:rPr lang="en-US" sz="2000" dirty="0"/>
              <a:t>Create a </a:t>
            </a:r>
            <a:r>
              <a:rPr lang="en-US" sz="2000" u="sng" dirty="0">
                <a:solidFill>
                  <a:schemeClr val="tx1"/>
                </a:solidFill>
              </a:rPr>
              <a:t>Unique Index </a:t>
            </a:r>
            <a:r>
              <a:rPr lang="en-US" sz="2000" dirty="0"/>
              <a:t>on the Natural Key</a:t>
            </a:r>
          </a:p>
          <a:p>
            <a:pPr lvl="1"/>
            <a:r>
              <a:rPr lang="en-US" sz="1800" dirty="0"/>
              <a:t>SS#</a:t>
            </a:r>
          </a:p>
          <a:p>
            <a:pPr lvl="1"/>
            <a:r>
              <a:rPr lang="en-US" sz="1800" dirty="0"/>
              <a:t>Job Title</a:t>
            </a:r>
          </a:p>
        </p:txBody>
      </p:sp>
    </p:spTree>
    <p:extLst>
      <p:ext uri="{BB962C8B-B14F-4D97-AF65-F5344CB8AC3E}">
        <p14:creationId xmlns:p14="http://schemas.microsoft.com/office/powerpoint/2010/main" val="13321276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838200"/>
            <a:ext cx="7024744" cy="1066800"/>
          </a:xfrm>
        </p:spPr>
        <p:txBody>
          <a:bodyPr>
            <a:normAutofit fontScale="90000"/>
          </a:bodyPr>
          <a:lstStyle/>
          <a:p>
            <a:r>
              <a:rPr lang="en-US" sz="3600" dirty="0"/>
              <a:t>Tables with Surrogate Keys Added</a:t>
            </a:r>
            <a:br>
              <a:rPr lang="en-US"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524000"/>
            <a:ext cx="6553200" cy="4816602"/>
          </a:xfrm>
        </p:spPr>
      </p:pic>
    </p:spTree>
    <p:extLst>
      <p:ext uri="{BB962C8B-B14F-4D97-AF65-F5344CB8AC3E}">
        <p14:creationId xmlns:p14="http://schemas.microsoft.com/office/powerpoint/2010/main" val="73356867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648736"/>
          </a:xfrm>
        </p:spPr>
        <p:txBody>
          <a:bodyPr>
            <a:normAutofit fontScale="90000"/>
          </a:bodyPr>
          <a:lstStyle/>
          <a:p>
            <a:r>
              <a:rPr lang="en-US" dirty="0"/>
              <a:t>Add Foreign Keys</a:t>
            </a:r>
          </a:p>
        </p:txBody>
      </p:sp>
      <p:sp>
        <p:nvSpPr>
          <p:cNvPr id="3" name="Content Placeholder 2"/>
          <p:cNvSpPr>
            <a:spLocks noGrp="1"/>
          </p:cNvSpPr>
          <p:nvPr>
            <p:ph idx="1"/>
          </p:nvPr>
        </p:nvSpPr>
        <p:spPr>
          <a:xfrm>
            <a:off x="1043492" y="1752600"/>
            <a:ext cx="6777317" cy="4080029"/>
          </a:xfrm>
        </p:spPr>
        <p:txBody>
          <a:bodyPr>
            <a:normAutofit/>
          </a:bodyPr>
          <a:lstStyle/>
          <a:p>
            <a:r>
              <a:rPr lang="en-US" dirty="0"/>
              <a:t>Now it's time to look at my relationships. Relationships are created on fields holding related information, Primary Key to Foreign Key. </a:t>
            </a:r>
          </a:p>
          <a:p>
            <a:r>
              <a:rPr lang="en-US" dirty="0"/>
              <a:t>In a One-to-Many (1:M) relationship, the primary key of the table on the "One" side is added to the table on the "Many" side table and becomes the foreign key. </a:t>
            </a:r>
          </a:p>
          <a:p>
            <a:pPr lvl="1"/>
            <a:r>
              <a:rPr lang="en-US" dirty="0" err="1"/>
              <a:t>EmployeeID</a:t>
            </a:r>
            <a:r>
              <a:rPr lang="en-US" dirty="0"/>
              <a:t> </a:t>
            </a:r>
            <a:r>
              <a:rPr lang="en-US" dirty="0">
                <a:sym typeface="Wingdings" pitchFamily="2" charset="2"/>
              </a:rPr>
              <a:t></a:t>
            </a:r>
            <a:r>
              <a:rPr lang="en-US" dirty="0"/>
              <a:t> </a:t>
            </a:r>
            <a:r>
              <a:rPr lang="en-US" dirty="0" err="1"/>
              <a:t>tblJobHistory</a:t>
            </a:r>
            <a:endParaRPr lang="en-US" dirty="0"/>
          </a:p>
          <a:p>
            <a:pPr lvl="1"/>
            <a:r>
              <a:rPr lang="en-US" dirty="0" err="1"/>
              <a:t>JobID</a:t>
            </a:r>
            <a:r>
              <a:rPr lang="en-US" dirty="0"/>
              <a:t> </a:t>
            </a:r>
            <a:r>
              <a:rPr lang="en-US" dirty="0">
                <a:sym typeface="Wingdings" pitchFamily="2" charset="2"/>
              </a:rPr>
              <a:t> </a:t>
            </a:r>
            <a:r>
              <a:rPr lang="en-US" dirty="0" err="1">
                <a:sym typeface="Wingdings" pitchFamily="2" charset="2"/>
              </a:rPr>
              <a:t>tblJobHistory</a:t>
            </a:r>
            <a:endParaRPr lang="en-US" dirty="0"/>
          </a:p>
          <a:p>
            <a:pPr lvl="1"/>
            <a:endParaRPr lang="en-US" dirty="0"/>
          </a:p>
        </p:txBody>
      </p:sp>
    </p:spTree>
    <p:extLst>
      <p:ext uri="{BB962C8B-B14F-4D97-AF65-F5344CB8AC3E}">
        <p14:creationId xmlns:p14="http://schemas.microsoft.com/office/powerpoint/2010/main" val="1503633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762000"/>
            <a:ext cx="7024744" cy="1143000"/>
          </a:xfrm>
        </p:spPr>
        <p:txBody>
          <a:bodyPr>
            <a:normAutofit fontScale="90000"/>
          </a:bodyPr>
          <a:lstStyle/>
          <a:p>
            <a:r>
              <a:rPr lang="en-US" dirty="0"/>
              <a:t>Flat Files and Spreadsheets and Databases.  Oh My!</a:t>
            </a:r>
          </a:p>
        </p:txBody>
      </p:sp>
      <p:sp>
        <p:nvSpPr>
          <p:cNvPr id="3" name="Content Placeholder 2"/>
          <p:cNvSpPr>
            <a:spLocks noGrp="1"/>
          </p:cNvSpPr>
          <p:nvPr>
            <p:ph idx="1"/>
          </p:nvPr>
        </p:nvSpPr>
        <p:spPr>
          <a:xfrm>
            <a:off x="1052935" y="1939323"/>
            <a:ext cx="6777317" cy="3508977"/>
          </a:xfrm>
        </p:spPr>
        <p:txBody>
          <a:bodyPr>
            <a:normAutofit/>
          </a:bodyPr>
          <a:lstStyle/>
          <a:p>
            <a:r>
              <a:rPr lang="en-US" sz="1800" dirty="0"/>
              <a:t>In a spreadsheet, it's acceptable to represent the data like this</a:t>
            </a:r>
          </a:p>
          <a:p>
            <a:endParaRPr lang="en-US" sz="3200" dirty="0"/>
          </a:p>
          <a:p>
            <a:endParaRPr lang="en-US" sz="3200" dirty="0"/>
          </a:p>
          <a:p>
            <a:pPr marL="68580" indent="0">
              <a:buNone/>
            </a:pPr>
            <a:endParaRPr lang="en-US" sz="1600" dirty="0"/>
          </a:p>
          <a:p>
            <a:r>
              <a:rPr lang="en-US" sz="1800" dirty="0"/>
              <a:t>One way to correct this, would be to fill in the missing information.</a:t>
            </a:r>
          </a:p>
          <a:p>
            <a:endParaRPr lang="en-US" sz="32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43200" y="2514600"/>
            <a:ext cx="4697035" cy="1397584"/>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3200" y="4800600"/>
            <a:ext cx="4697035" cy="1383176"/>
          </a:xfrm>
          <a:prstGeom prst="rect">
            <a:avLst/>
          </a:prstGeom>
        </p:spPr>
      </p:pic>
      <p:sp>
        <p:nvSpPr>
          <p:cNvPr id="6" name="TextBox 5"/>
          <p:cNvSpPr txBox="1"/>
          <p:nvPr/>
        </p:nvSpPr>
        <p:spPr>
          <a:xfrm flipH="1">
            <a:off x="3657600" y="5276744"/>
            <a:ext cx="1059585" cy="215444"/>
          </a:xfrm>
          <a:prstGeom prst="rect">
            <a:avLst/>
          </a:prstGeom>
          <a:solidFill>
            <a:schemeClr val="bg1"/>
          </a:solidFill>
          <a:ln>
            <a:solidFill>
              <a:schemeClr val="tx1"/>
            </a:solidFill>
          </a:ln>
        </p:spPr>
        <p:txBody>
          <a:bodyPr wrap="none" lIns="0" tIns="0" rIns="0" bIns="0" rtlCol="0">
            <a:spAutoFit/>
          </a:bodyPr>
          <a:lstStyle/>
          <a:p>
            <a:r>
              <a:rPr lang="en-US" sz="1400" b="1" dirty="0">
                <a:solidFill>
                  <a:srgbClr val="FF0000"/>
                </a:solidFill>
              </a:rPr>
              <a:t>234-94-3894</a:t>
            </a:r>
          </a:p>
        </p:txBody>
      </p:sp>
    </p:spTree>
    <p:extLst>
      <p:ext uri="{BB962C8B-B14F-4D97-AF65-F5344CB8AC3E}">
        <p14:creationId xmlns:p14="http://schemas.microsoft.com/office/powerpoint/2010/main" val="2080165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024744" cy="801136"/>
          </a:xfrm>
        </p:spPr>
        <p:txBody>
          <a:bodyPr>
            <a:normAutofit/>
          </a:bodyPr>
          <a:lstStyle/>
          <a:p>
            <a:r>
              <a:rPr lang="en-US" sz="3600" dirty="0" err="1"/>
              <a:t>tblEmployee</a:t>
            </a:r>
            <a:r>
              <a:rPr lang="en-US" sz="3600" dirty="0"/>
              <a:t> -- </a:t>
            </a:r>
            <a:r>
              <a:rPr lang="en-US" sz="3600" dirty="0" err="1"/>
              <a:t>tblJobHistory</a:t>
            </a:r>
            <a:endParaRPr lang="en-US" sz="3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199" y="1600200"/>
            <a:ext cx="6471781" cy="4724400"/>
          </a:xfrm>
        </p:spPr>
      </p:pic>
    </p:spTree>
    <p:extLst>
      <p:ext uri="{BB962C8B-B14F-4D97-AF65-F5344CB8AC3E}">
        <p14:creationId xmlns:p14="http://schemas.microsoft.com/office/powerpoint/2010/main" val="7298288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490" y="1027664"/>
            <a:ext cx="7024744" cy="572536"/>
          </a:xfrm>
        </p:spPr>
        <p:txBody>
          <a:bodyPr>
            <a:normAutofit fontScale="90000"/>
          </a:bodyPr>
          <a:lstStyle/>
          <a:p>
            <a:r>
              <a:rPr lang="en-US" dirty="0"/>
              <a:t>Enforce Referential Integrity</a:t>
            </a: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0" y="1676400"/>
            <a:ext cx="5579030" cy="4424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43424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59628" y="852472"/>
            <a:ext cx="7024744" cy="572536"/>
          </a:xfrm>
        </p:spPr>
        <p:txBody>
          <a:bodyPr>
            <a:normAutofit fontScale="90000"/>
          </a:bodyPr>
          <a:lstStyle/>
          <a:p>
            <a:r>
              <a:rPr lang="en-US" dirty="0"/>
              <a:t>Create Unique Indexes</a:t>
            </a:r>
          </a:p>
        </p:txBody>
      </p:sp>
      <p:graphicFrame>
        <p:nvGraphicFramePr>
          <p:cNvPr id="10" name="Content Placeholder 9">
            <a:extLst>
              <a:ext uri="{FF2B5EF4-FFF2-40B4-BE49-F238E27FC236}">
                <a16:creationId xmlns:a16="http://schemas.microsoft.com/office/drawing/2014/main" id="{CFA30F95-0165-49EB-AA61-2769F377D808}"/>
              </a:ext>
            </a:extLst>
          </p:cNvPr>
          <p:cNvGraphicFramePr>
            <a:graphicFrameLocks noGrp="1"/>
          </p:cNvGraphicFramePr>
          <p:nvPr>
            <p:ph idx="1"/>
            <p:extLst>
              <p:ext uri="{D42A27DB-BD31-4B8C-83A1-F6EECF244321}">
                <p14:modId xmlns:p14="http://schemas.microsoft.com/office/powerpoint/2010/main" val="3247956676"/>
              </p:ext>
            </p:extLst>
          </p:nvPr>
        </p:nvGraphicFramePr>
        <p:xfrm>
          <a:off x="1219200" y="4038600"/>
          <a:ext cx="6705600" cy="2346960"/>
        </p:xfrm>
        <a:graphic>
          <a:graphicData uri="http://schemas.openxmlformats.org/drawingml/2006/table">
            <a:tbl>
              <a:tblPr firstRow="1" bandRow="1">
                <a:tableStyleId>{5C22544A-7EE6-4342-B048-85BDC9FD1C3A}</a:tableStyleId>
              </a:tblPr>
              <a:tblGrid>
                <a:gridCol w="2362200">
                  <a:extLst>
                    <a:ext uri="{9D8B030D-6E8A-4147-A177-3AD203B41FA5}">
                      <a16:colId xmlns:a16="http://schemas.microsoft.com/office/drawing/2014/main" val="3047690310"/>
                    </a:ext>
                  </a:extLst>
                </a:gridCol>
                <a:gridCol w="4343400">
                  <a:extLst>
                    <a:ext uri="{9D8B030D-6E8A-4147-A177-3AD203B41FA5}">
                      <a16:colId xmlns:a16="http://schemas.microsoft.com/office/drawing/2014/main" val="3711379566"/>
                    </a:ext>
                  </a:extLst>
                </a:gridCol>
              </a:tblGrid>
              <a:tr h="518160">
                <a:tc>
                  <a:txBody>
                    <a:bodyPr/>
                    <a:lstStyle/>
                    <a:p>
                      <a:r>
                        <a:rPr lang="en-US" sz="1400" dirty="0"/>
                        <a:t>Table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Unique Index</a:t>
                      </a:r>
                    </a:p>
                    <a:p>
                      <a:endParaRPr lang="en-US" sz="1400" dirty="0"/>
                    </a:p>
                  </a:txBody>
                  <a:tcPr/>
                </a:tc>
                <a:extLst>
                  <a:ext uri="{0D108BD9-81ED-4DB2-BD59-A6C34878D82A}">
                    <a16:rowId xmlns:a16="http://schemas.microsoft.com/office/drawing/2014/main" val="4065584637"/>
                  </a:ext>
                </a:extLst>
              </a:tr>
              <a:tr h="228600">
                <a:tc>
                  <a:txBody>
                    <a:bodyPr/>
                    <a:lstStyle/>
                    <a:p>
                      <a:r>
                        <a:rPr lang="en-US" sz="1400" dirty="0"/>
                        <a:t>Employee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FirstName/</a:t>
                      </a:r>
                      <a:r>
                        <a:rPr lang="en-US" sz="1400" dirty="0" err="1"/>
                        <a:t>LastName</a:t>
                      </a:r>
                      <a:r>
                        <a:rPr lang="en-US" sz="1400" dirty="0"/>
                        <a:t>/MI</a:t>
                      </a:r>
                    </a:p>
                  </a:txBody>
                  <a:tcPr/>
                </a:tc>
                <a:extLst>
                  <a:ext uri="{0D108BD9-81ED-4DB2-BD59-A6C34878D82A}">
                    <a16:rowId xmlns:a16="http://schemas.microsoft.com/office/drawing/2014/main" val="1858610905"/>
                  </a:ext>
                </a:extLst>
              </a:tr>
              <a:tr h="228600">
                <a:tc>
                  <a:txBody>
                    <a:bodyPr/>
                    <a:lstStyle/>
                    <a:p>
                      <a:r>
                        <a:rPr lang="en-US" sz="1400" dirty="0"/>
                        <a:t>Job</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err="1"/>
                        <a:t>JobTitle</a:t>
                      </a:r>
                      <a:endParaRPr lang="en-US" sz="1400" dirty="0"/>
                    </a:p>
                  </a:txBody>
                  <a:tcPr/>
                </a:tc>
                <a:extLst>
                  <a:ext uri="{0D108BD9-81ED-4DB2-BD59-A6C34878D82A}">
                    <a16:rowId xmlns:a16="http://schemas.microsoft.com/office/drawing/2014/main" val="1219993075"/>
                  </a:ext>
                </a:extLst>
              </a:tr>
              <a:tr h="228600">
                <a:tc>
                  <a:txBody>
                    <a:bodyPr/>
                    <a:lstStyle/>
                    <a:p>
                      <a:r>
                        <a:rPr lang="en-US" sz="1400" dirty="0" err="1"/>
                        <a:t>JobHistory</a:t>
                      </a:r>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err="1"/>
                        <a:t>EmployeeID</a:t>
                      </a:r>
                      <a:r>
                        <a:rPr lang="en-US" sz="1400" dirty="0"/>
                        <a:t>/</a:t>
                      </a:r>
                      <a:r>
                        <a:rPr lang="en-US" sz="1400" dirty="0" err="1"/>
                        <a:t>JobID</a:t>
                      </a:r>
                      <a:r>
                        <a:rPr lang="en-US" sz="1400" dirty="0"/>
                        <a:t>/</a:t>
                      </a:r>
                      <a:r>
                        <a:rPr lang="en-US" sz="1400" dirty="0" err="1"/>
                        <a:t>PromotionDate</a:t>
                      </a:r>
                      <a:endParaRPr lang="en-US" sz="1400" dirty="0"/>
                    </a:p>
                  </a:txBody>
                  <a:tcPr/>
                </a:tc>
                <a:extLst>
                  <a:ext uri="{0D108BD9-81ED-4DB2-BD59-A6C34878D82A}">
                    <a16:rowId xmlns:a16="http://schemas.microsoft.com/office/drawing/2014/main" val="317698161"/>
                  </a:ext>
                </a:extLst>
              </a:tr>
              <a:tr h="228600">
                <a:tc>
                  <a:txBody>
                    <a:bodyPr/>
                    <a:lstStyle/>
                    <a:p>
                      <a:r>
                        <a:rPr lang="en-US" sz="1400" dirty="0"/>
                        <a:t>Certifications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err="1"/>
                        <a:t>JobID</a:t>
                      </a:r>
                      <a:r>
                        <a:rPr lang="en-US" sz="1400" dirty="0"/>
                        <a:t>/</a:t>
                      </a:r>
                      <a:r>
                        <a:rPr lang="en-US" sz="1400" dirty="0" err="1"/>
                        <a:t>CertificationType</a:t>
                      </a:r>
                      <a:endParaRPr lang="en-US" sz="1400" dirty="0"/>
                    </a:p>
                  </a:txBody>
                  <a:tcPr/>
                </a:tc>
                <a:extLst>
                  <a:ext uri="{0D108BD9-81ED-4DB2-BD59-A6C34878D82A}">
                    <a16:rowId xmlns:a16="http://schemas.microsoft.com/office/drawing/2014/main" val="2408696257"/>
                  </a:ext>
                </a:extLst>
              </a:tr>
              <a:tr h="228600">
                <a:tc>
                  <a:txBody>
                    <a:bodyPr/>
                    <a:lstStyle/>
                    <a:p>
                      <a:r>
                        <a:rPr lang="en-US" sz="1400" dirty="0"/>
                        <a:t>Employee/Certifications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err="1"/>
                        <a:t>EmployeeID</a:t>
                      </a:r>
                      <a:r>
                        <a:rPr lang="en-US" sz="1400" dirty="0"/>
                        <a:t>/</a:t>
                      </a:r>
                      <a:r>
                        <a:rPr lang="en-US" sz="1400" dirty="0" err="1"/>
                        <a:t>CertificationID</a:t>
                      </a:r>
                      <a:r>
                        <a:rPr lang="en-US" sz="1400" dirty="0"/>
                        <a:t>/</a:t>
                      </a:r>
                      <a:r>
                        <a:rPr lang="en-US" sz="1400" dirty="0" err="1"/>
                        <a:t>CertificationDate</a:t>
                      </a:r>
                      <a:endParaRPr lang="en-US" sz="1400" dirty="0"/>
                    </a:p>
                  </a:txBody>
                  <a:tcPr/>
                </a:tc>
                <a:extLst>
                  <a:ext uri="{0D108BD9-81ED-4DB2-BD59-A6C34878D82A}">
                    <a16:rowId xmlns:a16="http://schemas.microsoft.com/office/drawing/2014/main" val="13281011"/>
                  </a:ext>
                </a:extLst>
              </a:tr>
              <a:tr h="228600">
                <a:tc>
                  <a:txBody>
                    <a:bodyPr/>
                    <a:lstStyle/>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400" dirty="0"/>
                    </a:p>
                  </a:txBody>
                  <a:tcPr/>
                </a:tc>
                <a:extLst>
                  <a:ext uri="{0D108BD9-81ED-4DB2-BD59-A6C34878D82A}">
                    <a16:rowId xmlns:a16="http://schemas.microsoft.com/office/drawing/2014/main" val="1338216788"/>
                  </a:ext>
                </a:extLst>
              </a:tr>
            </a:tbl>
          </a:graphicData>
        </a:graphic>
      </p:graphicFrame>
      <p:pic>
        <p:nvPicPr>
          <p:cNvPr id="9" name="Picture 8">
            <a:extLst>
              <a:ext uri="{FF2B5EF4-FFF2-40B4-BE49-F238E27FC236}">
                <a16:creationId xmlns:a16="http://schemas.microsoft.com/office/drawing/2014/main" id="{1BD48F56-2AEA-4C14-A570-7439D52DA295}"/>
              </a:ext>
            </a:extLst>
          </p:cNvPr>
          <p:cNvPicPr>
            <a:picLocks noChangeAspect="1"/>
          </p:cNvPicPr>
          <p:nvPr/>
        </p:nvPicPr>
        <p:blipFill>
          <a:blip r:embed="rId2"/>
          <a:stretch>
            <a:fillRect/>
          </a:stretch>
        </p:blipFill>
        <p:spPr>
          <a:xfrm>
            <a:off x="1905000" y="1524000"/>
            <a:ext cx="4419600" cy="2246026"/>
          </a:xfrm>
          <a:prstGeom prst="rect">
            <a:avLst/>
          </a:prstGeom>
        </p:spPr>
      </p:pic>
    </p:spTree>
    <p:extLst>
      <p:ext uri="{BB962C8B-B14F-4D97-AF65-F5344CB8AC3E}">
        <p14:creationId xmlns:p14="http://schemas.microsoft.com/office/powerpoint/2010/main" val="37418202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685800"/>
            <a:ext cx="7024744" cy="801136"/>
          </a:xfrm>
        </p:spPr>
        <p:txBody>
          <a:bodyPr>
            <a:normAutofit/>
          </a:bodyPr>
          <a:lstStyle/>
          <a:p>
            <a:r>
              <a:rPr lang="en-US" sz="3600" dirty="0"/>
              <a:t>Completed Data Model</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1901029"/>
            <a:ext cx="7050373" cy="4194971"/>
          </a:xfrm>
        </p:spPr>
      </p:pic>
      <p:sp>
        <p:nvSpPr>
          <p:cNvPr id="3" name="Rectangle 2">
            <a:extLst>
              <a:ext uri="{FF2B5EF4-FFF2-40B4-BE49-F238E27FC236}">
                <a16:creationId xmlns:a16="http://schemas.microsoft.com/office/drawing/2014/main" id="{C4F8C87E-CE17-4D40-8BB1-99A22B83382D}"/>
              </a:ext>
            </a:extLst>
          </p:cNvPr>
          <p:cNvSpPr/>
          <p:nvPr/>
        </p:nvSpPr>
        <p:spPr>
          <a:xfrm>
            <a:off x="1295400" y="3429000"/>
            <a:ext cx="685800" cy="1524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F666C79-30CF-4455-B6CA-0ACB943F1570}"/>
              </a:ext>
            </a:extLst>
          </p:cNvPr>
          <p:cNvSpPr/>
          <p:nvPr/>
        </p:nvSpPr>
        <p:spPr>
          <a:xfrm>
            <a:off x="3048000" y="3048000"/>
            <a:ext cx="914400" cy="3810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Rectangle 5">
            <a:extLst>
              <a:ext uri="{FF2B5EF4-FFF2-40B4-BE49-F238E27FC236}">
                <a16:creationId xmlns:a16="http://schemas.microsoft.com/office/drawing/2014/main" id="{C8396895-5C29-4BBD-B21D-D76E0B641CF5}"/>
              </a:ext>
            </a:extLst>
          </p:cNvPr>
          <p:cNvSpPr/>
          <p:nvPr/>
        </p:nvSpPr>
        <p:spPr>
          <a:xfrm>
            <a:off x="6553200" y="2895600"/>
            <a:ext cx="685800" cy="1524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43E3C1F-3637-4DFC-9874-4A0FCC467CA9}"/>
              </a:ext>
            </a:extLst>
          </p:cNvPr>
          <p:cNvSpPr/>
          <p:nvPr/>
        </p:nvSpPr>
        <p:spPr>
          <a:xfrm>
            <a:off x="4953000" y="4478097"/>
            <a:ext cx="1004080" cy="386452"/>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CD6CC1-D1A5-4ED8-BFC3-55BF836305C2}"/>
              </a:ext>
            </a:extLst>
          </p:cNvPr>
          <p:cNvSpPr/>
          <p:nvPr/>
        </p:nvSpPr>
        <p:spPr>
          <a:xfrm>
            <a:off x="2882120" y="4906480"/>
            <a:ext cx="1004080" cy="51498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4831F61-ECD0-47DF-B674-B4D8BA6DCC06}"/>
              </a:ext>
            </a:extLst>
          </p:cNvPr>
          <p:cNvSpPr/>
          <p:nvPr/>
        </p:nvSpPr>
        <p:spPr>
          <a:xfrm>
            <a:off x="5325717" y="5421460"/>
            <a:ext cx="914400" cy="22860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TextBox 9">
            <a:extLst>
              <a:ext uri="{FF2B5EF4-FFF2-40B4-BE49-F238E27FC236}">
                <a16:creationId xmlns:a16="http://schemas.microsoft.com/office/drawing/2014/main" id="{541C83E8-D04D-494E-9E4A-B4AC643D40A1}"/>
              </a:ext>
            </a:extLst>
          </p:cNvPr>
          <p:cNvSpPr txBox="1"/>
          <p:nvPr/>
        </p:nvSpPr>
        <p:spPr>
          <a:xfrm>
            <a:off x="6240117" y="5372100"/>
            <a:ext cx="1505540" cy="307777"/>
          </a:xfrm>
          <a:prstGeom prst="rect">
            <a:avLst/>
          </a:prstGeom>
          <a:noFill/>
        </p:spPr>
        <p:txBody>
          <a:bodyPr wrap="none" rtlCol="0">
            <a:spAutoFit/>
          </a:bodyPr>
          <a:lstStyle/>
          <a:p>
            <a:r>
              <a:rPr lang="en-US" sz="1400" dirty="0"/>
              <a:t>Unique Indexes</a:t>
            </a:r>
          </a:p>
        </p:txBody>
      </p:sp>
      <p:sp>
        <p:nvSpPr>
          <p:cNvPr id="11" name="Rectangle 10">
            <a:extLst>
              <a:ext uri="{FF2B5EF4-FFF2-40B4-BE49-F238E27FC236}">
                <a16:creationId xmlns:a16="http://schemas.microsoft.com/office/drawing/2014/main" id="{1F9221F4-D237-43F7-A3BF-7D9B00B0348B}"/>
              </a:ext>
            </a:extLst>
          </p:cNvPr>
          <p:cNvSpPr/>
          <p:nvPr/>
        </p:nvSpPr>
        <p:spPr>
          <a:xfrm>
            <a:off x="3061252" y="3581400"/>
            <a:ext cx="901148" cy="184870"/>
          </a:xfrm>
          <a:prstGeom prst="rect">
            <a:avLst/>
          </a:prstGeom>
          <a:solidFill>
            <a:schemeClr val="accent1">
              <a:alpha val="3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46121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p>
        </p:txBody>
      </p:sp>
      <p:sp>
        <p:nvSpPr>
          <p:cNvPr id="3" name="Content Placeholder 2"/>
          <p:cNvSpPr>
            <a:spLocks noGrp="1"/>
          </p:cNvSpPr>
          <p:nvPr>
            <p:ph idx="1"/>
          </p:nvPr>
        </p:nvSpPr>
        <p:spPr/>
        <p:txBody>
          <a:bodyPr/>
          <a:lstStyle/>
          <a:p>
            <a:endParaRPr lang="en-US" dirty="0">
              <a:hlinkClick r:id="rId2"/>
            </a:endParaRPr>
          </a:p>
          <a:p>
            <a:endParaRPr lang="en-US" dirty="0">
              <a:hlinkClick r:id="rId2"/>
            </a:endParaRPr>
          </a:p>
          <a:p>
            <a:endParaRPr lang="en-US" dirty="0">
              <a:hlinkClick r:id="rId2"/>
            </a:endParaRPr>
          </a:p>
          <a:p>
            <a:endParaRPr lang="en-US" dirty="0">
              <a:hlinkClick r:id="rId2"/>
            </a:endParaRPr>
          </a:p>
          <a:p>
            <a:endParaRPr lang="en-US" dirty="0">
              <a:hlinkClick r:id="rId2"/>
            </a:endParaRPr>
          </a:p>
          <a:p>
            <a:endParaRPr lang="en-US" dirty="0">
              <a:hlinkClick r:id="rId2"/>
            </a:endParaRPr>
          </a:p>
          <a:p>
            <a:r>
              <a:rPr lang="en-US" dirty="0">
                <a:hlinkClick r:id="rId3"/>
              </a:rPr>
              <a:t>Roger's Access Blog</a:t>
            </a:r>
            <a:endParaRPr lang="en-US" dirty="0"/>
          </a:p>
        </p:txBody>
      </p:sp>
    </p:spTree>
    <p:extLst>
      <p:ext uri="{BB962C8B-B14F-4D97-AF65-F5344CB8AC3E}">
        <p14:creationId xmlns:p14="http://schemas.microsoft.com/office/powerpoint/2010/main" val="2714308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295400"/>
            <a:ext cx="7024744" cy="801136"/>
          </a:xfrm>
        </p:spPr>
        <p:txBody>
          <a:bodyPr>
            <a:normAutofit fontScale="90000"/>
          </a:bodyPr>
          <a:lstStyle/>
          <a:p>
            <a:r>
              <a:rPr lang="en-US" dirty="0"/>
              <a:t>Repeated Columns</a:t>
            </a:r>
            <a:br>
              <a:rPr lang="en-US" dirty="0"/>
            </a:br>
            <a:endParaRPr lang="en-US" dirty="0"/>
          </a:p>
        </p:txBody>
      </p:sp>
      <p:sp>
        <p:nvSpPr>
          <p:cNvPr id="3" name="Content Placeholder 2"/>
          <p:cNvSpPr>
            <a:spLocks noGrp="1"/>
          </p:cNvSpPr>
          <p:nvPr>
            <p:ph idx="1"/>
          </p:nvPr>
        </p:nvSpPr>
        <p:spPr>
          <a:xfrm>
            <a:off x="1066800" y="1676400"/>
            <a:ext cx="6777317" cy="4800600"/>
          </a:xfrm>
        </p:spPr>
        <p:txBody>
          <a:bodyPr>
            <a:normAutofit/>
          </a:bodyPr>
          <a:lstStyle/>
          <a:p>
            <a:pPr marL="68580" indent="0">
              <a:buNone/>
            </a:pPr>
            <a:r>
              <a:rPr lang="en-US" sz="1800" dirty="0"/>
              <a:t>One way to solve the redundant data problem is with Repeated Columns. This is a common solution in spreadsheets. With repeated columns, the redundant information are stored as columns. </a:t>
            </a:r>
          </a:p>
          <a:p>
            <a:pPr marL="68580" indent="0">
              <a:buNone/>
            </a:pPr>
            <a:endParaRPr lang="en-US" sz="1800" dirty="0"/>
          </a:p>
          <a:p>
            <a:pPr marL="68580" indent="0">
              <a:buNone/>
            </a:pPr>
            <a:endParaRPr lang="en-US" sz="1800" dirty="0"/>
          </a:p>
          <a:p>
            <a:pPr marL="68580" indent="0">
              <a:buNone/>
            </a:pPr>
            <a:endParaRPr lang="en-US" sz="1800" dirty="0"/>
          </a:p>
          <a:p>
            <a:pPr marL="68580" indent="0">
              <a:buNone/>
            </a:pPr>
            <a:endParaRPr lang="en-US" sz="1800" dirty="0"/>
          </a:p>
          <a:p>
            <a:pPr>
              <a:buFont typeface="Wingdings" pitchFamily="2" charset="2"/>
              <a:buChar char="Ø"/>
            </a:pPr>
            <a:r>
              <a:rPr lang="en-US" sz="1800" dirty="0">
                <a:solidFill>
                  <a:schemeClr val="tx1"/>
                </a:solidFill>
              </a:rPr>
              <a:t>How many repeated columns should I create?</a:t>
            </a:r>
          </a:p>
          <a:p>
            <a:pPr>
              <a:buFont typeface="Wingdings" pitchFamily="2" charset="2"/>
              <a:buChar char="Ø"/>
            </a:pPr>
            <a:r>
              <a:rPr lang="en-US" sz="1800" dirty="0">
                <a:solidFill>
                  <a:schemeClr val="tx1"/>
                </a:solidFill>
              </a:rPr>
              <a:t>Structure becomes untenable to maintain (job </a:t>
            </a:r>
            <a:r>
              <a:rPr lang="en-US" sz="1800" dirty="0" err="1">
                <a:solidFill>
                  <a:schemeClr val="tx1"/>
                </a:solidFill>
              </a:rPr>
              <a:t>desc</a:t>
            </a:r>
            <a:r>
              <a:rPr lang="en-US" sz="1800" dirty="0">
                <a:solidFill>
                  <a:schemeClr val="tx1"/>
                </a:solidFill>
              </a:rPr>
              <a:t>, pay grade, pay range, status, etc.</a:t>
            </a:r>
          </a:p>
          <a:p>
            <a:pPr>
              <a:buFont typeface="Wingdings" pitchFamily="2" charset="2"/>
              <a:buChar char="Ø"/>
            </a:pPr>
            <a:r>
              <a:rPr lang="en-US" sz="1800" dirty="0">
                <a:solidFill>
                  <a:schemeClr val="tx1"/>
                </a:solidFill>
              </a:rPr>
              <a:t>Structure adding new fields requires changes to all queries, forms, reports, etc.</a:t>
            </a:r>
          </a:p>
          <a:p>
            <a:pPr>
              <a:buFont typeface="Wingdings" pitchFamily="2" charset="2"/>
              <a:buChar char="Ø"/>
            </a:pPr>
            <a:r>
              <a:rPr lang="en-US" sz="1800" dirty="0">
                <a:solidFill>
                  <a:schemeClr val="tx1"/>
                </a:solidFill>
              </a:rPr>
              <a:t>Difficult to query information. </a:t>
            </a:r>
            <a:r>
              <a:rPr lang="en-US" sz="1400" b="1" dirty="0">
                <a:hlinkClick r:id="rId3"/>
              </a:rPr>
              <a:t>The Problem of Repeated Columns</a:t>
            </a:r>
            <a:endParaRPr lang="en-US" sz="1400" dirty="0"/>
          </a:p>
          <a:p>
            <a:pPr marL="68580" indent="0">
              <a:buNone/>
            </a:pPr>
            <a:endParaRPr lang="en-US" sz="18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5400" y="3028641"/>
            <a:ext cx="6702350" cy="938329"/>
          </a:xfrm>
          <a:prstGeom prst="rect">
            <a:avLst/>
          </a:prstGeom>
        </p:spPr>
      </p:pic>
    </p:spTree>
    <p:extLst>
      <p:ext uri="{BB962C8B-B14F-4D97-AF65-F5344CB8AC3E}">
        <p14:creationId xmlns:p14="http://schemas.microsoft.com/office/powerpoint/2010/main" val="792482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Normalization</a:t>
            </a:r>
            <a:br>
              <a:rPr lang="en-US" dirty="0"/>
            </a:br>
            <a:endParaRPr lang="en-US" dirty="0"/>
          </a:p>
        </p:txBody>
      </p:sp>
      <p:sp>
        <p:nvSpPr>
          <p:cNvPr id="3" name="Content Placeholder 2"/>
          <p:cNvSpPr>
            <a:spLocks noGrp="1"/>
          </p:cNvSpPr>
          <p:nvPr>
            <p:ph idx="1"/>
          </p:nvPr>
        </p:nvSpPr>
        <p:spPr>
          <a:xfrm>
            <a:off x="1043492" y="1828800"/>
            <a:ext cx="6777317" cy="4003829"/>
          </a:xfrm>
        </p:spPr>
        <p:txBody>
          <a:bodyPr>
            <a:normAutofit fontScale="92500" lnSpcReduction="10000"/>
          </a:bodyPr>
          <a:lstStyle/>
          <a:p>
            <a:r>
              <a:rPr lang="en-US" dirty="0"/>
              <a:t>The solution is to break the table into multiple tables that preserves data integrity without using multiple columns.</a:t>
            </a:r>
          </a:p>
          <a:p>
            <a:endParaRPr lang="en-US" dirty="0"/>
          </a:p>
          <a:p>
            <a:endParaRPr lang="en-US" dirty="0"/>
          </a:p>
          <a:p>
            <a:endParaRPr lang="en-US" dirty="0"/>
          </a:p>
          <a:p>
            <a:endParaRPr lang="en-US" dirty="0"/>
          </a:p>
          <a:p>
            <a:endParaRPr lang="en-US" dirty="0"/>
          </a:p>
          <a:p>
            <a:endParaRPr lang="en-US" dirty="0"/>
          </a:p>
          <a:p>
            <a:r>
              <a:rPr lang="en-US" dirty="0"/>
              <a:t>And then relate the tables on one or more fields.</a:t>
            </a:r>
          </a:p>
        </p:txBody>
      </p:sp>
      <p:grpSp>
        <p:nvGrpSpPr>
          <p:cNvPr id="20" name="Group 19"/>
          <p:cNvGrpSpPr/>
          <p:nvPr/>
        </p:nvGrpSpPr>
        <p:grpSpPr>
          <a:xfrm>
            <a:off x="762000" y="3276600"/>
            <a:ext cx="7173037" cy="1552194"/>
            <a:chOff x="762000" y="3276600"/>
            <a:chExt cx="7173037" cy="1552194"/>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3276600"/>
              <a:ext cx="3200400" cy="106143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4637" y="3276600"/>
              <a:ext cx="3200400" cy="1552194"/>
            </a:xfrm>
            <a:prstGeom prst="rect">
              <a:avLst/>
            </a:prstGeom>
          </p:spPr>
        </p:pic>
      </p:grpSp>
      <p:grpSp>
        <p:nvGrpSpPr>
          <p:cNvPr id="19" name="Group 18"/>
          <p:cNvGrpSpPr/>
          <p:nvPr/>
        </p:nvGrpSpPr>
        <p:grpSpPr>
          <a:xfrm>
            <a:off x="3962400" y="3657600"/>
            <a:ext cx="772237" cy="1066800"/>
            <a:chOff x="3962400" y="3657600"/>
            <a:chExt cx="772237" cy="1066800"/>
          </a:xfrm>
        </p:grpSpPr>
        <p:cxnSp>
          <p:nvCxnSpPr>
            <p:cNvPr id="8" name="Straight Connector 7"/>
            <p:cNvCxnSpPr/>
            <p:nvPr/>
          </p:nvCxnSpPr>
          <p:spPr>
            <a:xfrm>
              <a:off x="3962400" y="3657600"/>
              <a:ext cx="7722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962400" y="3657600"/>
              <a:ext cx="772237" cy="2286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962400" y="3917254"/>
              <a:ext cx="772237" cy="1918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962400" y="4109094"/>
              <a:ext cx="772237" cy="38670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962400" y="4109094"/>
              <a:ext cx="772237" cy="61530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68450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Decomposition Method vs. </a:t>
            </a:r>
            <a:br>
              <a:rPr lang="en-US" dirty="0"/>
            </a:br>
            <a:r>
              <a:rPr lang="en-US" dirty="0"/>
              <a:t>12-Step  Method</a:t>
            </a:r>
          </a:p>
        </p:txBody>
      </p:sp>
      <p:sp>
        <p:nvSpPr>
          <p:cNvPr id="3" name="Content Placeholder 2"/>
          <p:cNvSpPr>
            <a:spLocks noGrp="1"/>
          </p:cNvSpPr>
          <p:nvPr>
            <p:ph idx="1"/>
          </p:nvPr>
        </p:nvSpPr>
        <p:spPr/>
        <p:txBody>
          <a:bodyPr/>
          <a:lstStyle/>
          <a:p>
            <a:r>
              <a:rPr lang="en-US" b="1" dirty="0"/>
              <a:t>Decomposition</a:t>
            </a:r>
            <a:r>
              <a:rPr lang="en-US" dirty="0"/>
              <a:t>:</a:t>
            </a:r>
          </a:p>
          <a:p>
            <a:pPr lvl="1"/>
            <a:r>
              <a:rPr lang="en-US" dirty="0"/>
              <a:t>Using the formal rules of normalization (Normal Forms) to break non-normalized tables into smaller normalized tables.</a:t>
            </a:r>
          </a:p>
          <a:p>
            <a:r>
              <a:rPr lang="en-US" b="1" dirty="0"/>
              <a:t>12-Step Method</a:t>
            </a:r>
            <a:r>
              <a:rPr lang="en-US" dirty="0"/>
              <a:t>:</a:t>
            </a:r>
          </a:p>
          <a:p>
            <a:pPr lvl="1"/>
            <a:r>
              <a:rPr lang="en-US" dirty="0"/>
              <a:t>Starts with the business rules and builds the database into properly normalized tables</a:t>
            </a:r>
          </a:p>
        </p:txBody>
      </p:sp>
    </p:spTree>
    <p:extLst>
      <p:ext uri="{BB962C8B-B14F-4D97-AF65-F5344CB8AC3E}">
        <p14:creationId xmlns:p14="http://schemas.microsoft.com/office/powerpoint/2010/main" val="2188627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12-Step Program</a:t>
            </a:r>
          </a:p>
        </p:txBody>
      </p:sp>
      <p:sp>
        <p:nvSpPr>
          <p:cNvPr id="3" name="Content Placeholder 2"/>
          <p:cNvSpPr>
            <a:spLocks noGrp="1"/>
          </p:cNvSpPr>
          <p:nvPr>
            <p:ph idx="1"/>
          </p:nvPr>
        </p:nvSpPr>
        <p:spPr/>
        <p:txBody>
          <a:bodyPr/>
          <a:lstStyle/>
          <a:p>
            <a:r>
              <a:rPr lang="en-US" dirty="0"/>
              <a:t>Many developers are addicted to tables designed as spreadsheets</a:t>
            </a:r>
          </a:p>
          <a:p>
            <a:r>
              <a:rPr lang="en-US" dirty="0"/>
              <a:t>We call this "committing spreadsheet"</a:t>
            </a:r>
          </a:p>
          <a:p>
            <a:r>
              <a:rPr lang="en-US" dirty="0"/>
              <a:t>The following is the 12-Step Program to Better Databases</a:t>
            </a:r>
          </a:p>
        </p:txBody>
      </p:sp>
    </p:spTree>
    <p:extLst>
      <p:ext uri="{BB962C8B-B14F-4D97-AF65-F5344CB8AC3E}">
        <p14:creationId xmlns:p14="http://schemas.microsoft.com/office/powerpoint/2010/main" val="18688715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14400"/>
            <a:ext cx="7024744" cy="572536"/>
          </a:xfrm>
        </p:spPr>
        <p:txBody>
          <a:bodyPr>
            <a:normAutofit fontScale="90000"/>
          </a:bodyPr>
          <a:lstStyle/>
          <a:p>
            <a:r>
              <a:rPr lang="en-US" dirty="0"/>
              <a:t>Additional Reading</a:t>
            </a:r>
          </a:p>
        </p:txBody>
      </p:sp>
      <p:sp>
        <p:nvSpPr>
          <p:cNvPr id="3" name="Content Placeholder 2"/>
          <p:cNvSpPr>
            <a:spLocks noGrp="1"/>
          </p:cNvSpPr>
          <p:nvPr>
            <p:ph idx="1"/>
          </p:nvPr>
        </p:nvSpPr>
        <p:spPr>
          <a:xfrm>
            <a:off x="2743200" y="1600200"/>
            <a:ext cx="5611009" cy="3661377"/>
          </a:xfrm>
        </p:spPr>
        <p:txBody>
          <a:bodyPr>
            <a:normAutofit fontScale="92500"/>
          </a:bodyPr>
          <a:lstStyle/>
          <a:p>
            <a:pPr lvl="1"/>
            <a:r>
              <a:rPr lang="en-US" b="1" i="1" dirty="0"/>
              <a:t>Database Design for Mere Mortals: A Hands-On Guide to Relational Database Design</a:t>
            </a:r>
            <a:br>
              <a:rPr lang="en-US" i="1" dirty="0"/>
            </a:br>
            <a:r>
              <a:rPr lang="en-US" dirty="0"/>
              <a:t>by Michael J Hernandez (Addison-Wesley)</a:t>
            </a:r>
            <a:br>
              <a:rPr lang="en-US" dirty="0"/>
            </a:br>
            <a:endParaRPr lang="en-US" dirty="0"/>
          </a:p>
          <a:p>
            <a:pPr lvl="1"/>
            <a:endParaRPr lang="en-US" b="1" i="1" dirty="0"/>
          </a:p>
          <a:p>
            <a:pPr lvl="1"/>
            <a:endParaRPr lang="en-US" sz="1500" b="1" i="1" dirty="0"/>
          </a:p>
          <a:p>
            <a:pPr lvl="1"/>
            <a:r>
              <a:rPr lang="en-US" b="1" i="1" dirty="0"/>
              <a:t>CASE*Method Entity Relationship </a:t>
            </a:r>
            <a:r>
              <a:rPr lang="en-US" b="1" i="1" dirty="0" err="1"/>
              <a:t>Modelling</a:t>
            </a:r>
            <a:r>
              <a:rPr lang="en-US" b="1" i="1" dirty="0"/>
              <a:t> </a:t>
            </a:r>
            <a:br>
              <a:rPr lang="en-US" b="1" i="1" dirty="0"/>
            </a:br>
            <a:r>
              <a:rPr lang="en-US" dirty="0"/>
              <a:t>by Richard Barker (Addison-Wesley)</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20337" y="4179859"/>
            <a:ext cx="1752600" cy="225480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752600"/>
            <a:ext cx="1752600" cy="2228740"/>
          </a:xfrm>
          <a:prstGeom prst="rect">
            <a:avLst/>
          </a:prstGeom>
        </p:spPr>
      </p:pic>
    </p:spTree>
    <p:extLst>
      <p:ext uri="{BB962C8B-B14F-4D97-AF65-F5344CB8AC3E}">
        <p14:creationId xmlns:p14="http://schemas.microsoft.com/office/powerpoint/2010/main" val="331080758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1766</TotalTime>
  <Words>2439</Words>
  <Application>Microsoft Office PowerPoint</Application>
  <PresentationFormat>On-screen Show (4:3)</PresentationFormat>
  <Paragraphs>308</Paragraphs>
  <Slides>44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Calibri</vt:lpstr>
      <vt:lpstr>Century Gothic</vt:lpstr>
      <vt:lpstr>Wingdings</vt:lpstr>
      <vt:lpstr>Wingdings 2</vt:lpstr>
      <vt:lpstr>Austin</vt:lpstr>
      <vt:lpstr>Normalization For People Who Hate Normalization </vt:lpstr>
      <vt:lpstr>About Me</vt:lpstr>
      <vt:lpstr>What’s the Big Deal about Normalization?</vt:lpstr>
      <vt:lpstr>Flat Files and Spreadsheets and Databases.  Oh My!</vt:lpstr>
      <vt:lpstr>Repeated Columns </vt:lpstr>
      <vt:lpstr>Normalization </vt:lpstr>
      <vt:lpstr>Decomposition Method vs.  12-Step  Method</vt:lpstr>
      <vt:lpstr>The 12-Step Program</vt:lpstr>
      <vt:lpstr>Additional Reading</vt:lpstr>
      <vt:lpstr>Step 1: Create a Narrative</vt:lpstr>
      <vt:lpstr>Employee Database </vt:lpstr>
      <vt:lpstr>Step 2: Underline the Nouns</vt:lpstr>
      <vt:lpstr>Entities and Attributes</vt:lpstr>
      <vt:lpstr>Step 3: Create Noun List</vt:lpstr>
      <vt:lpstr>Step 4: Flag the Entities</vt:lpstr>
      <vt:lpstr>Step 5: Group Attributes with Entities</vt:lpstr>
      <vt:lpstr>PowerPoint Presentation</vt:lpstr>
      <vt:lpstr>Step 6: Revise Entity List</vt:lpstr>
      <vt:lpstr>Step 7: Add Primary Keys</vt:lpstr>
      <vt:lpstr>Step 8: Evaluate Entities</vt:lpstr>
      <vt:lpstr>PowerPoint Presentation</vt:lpstr>
      <vt:lpstr>Amended Grid</vt:lpstr>
      <vt:lpstr>Step 9: Evaluate Attributes</vt:lpstr>
      <vt:lpstr>Step 10: Determine Relationships</vt:lpstr>
      <vt:lpstr>Employee-JobHistory</vt:lpstr>
      <vt:lpstr>Job-Job History</vt:lpstr>
      <vt:lpstr>Employee-Job</vt:lpstr>
      <vt:lpstr>Employee-Certifications</vt:lpstr>
      <vt:lpstr>Job-Certifications</vt:lpstr>
      <vt:lpstr>Relationships Between Entities</vt:lpstr>
      <vt:lpstr>Relationships Between Entities</vt:lpstr>
      <vt:lpstr>Step 11: Resolve Many-Many Relationships</vt:lpstr>
      <vt:lpstr>Real Entities vs. Pseudo Entities </vt:lpstr>
      <vt:lpstr>Final Attribute Grid</vt:lpstr>
      <vt:lpstr>Final E-R Diagram</vt:lpstr>
      <vt:lpstr>Step 12: Implementing the E-R Diagram </vt:lpstr>
      <vt:lpstr>Add Surrogate Keys:</vt:lpstr>
      <vt:lpstr>Tables with Surrogate Keys Added </vt:lpstr>
      <vt:lpstr>Add Foreign Keys</vt:lpstr>
      <vt:lpstr>tblEmployee -- tblJobHistory</vt:lpstr>
      <vt:lpstr>Enforce Referential Integrity</vt:lpstr>
      <vt:lpstr>Create Unique Indexes</vt:lpstr>
      <vt:lpstr>Completed Data Model</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Normalization Isn't Just for Eggheads</dc:title>
  <dc:creator>Roger Carlson</dc:creator>
  <cp:lastModifiedBy>Roger Carlson</cp:lastModifiedBy>
  <cp:revision>74</cp:revision>
  <dcterms:created xsi:type="dcterms:W3CDTF">2012-05-03T11:10:02Z</dcterms:created>
  <dcterms:modified xsi:type="dcterms:W3CDTF">2018-03-05T20:44:02Z</dcterms:modified>
</cp:coreProperties>
</file>